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sldIdLst>
    <p:sldId id="256" r:id="rId2"/>
    <p:sldId id="265" r:id="rId3"/>
    <p:sldId id="266" r:id="rId4"/>
    <p:sldId id="291" r:id="rId5"/>
    <p:sldId id="268" r:id="rId6"/>
    <p:sldId id="299" r:id="rId7"/>
    <p:sldId id="280" r:id="rId8"/>
    <p:sldId id="292" r:id="rId9"/>
    <p:sldId id="294" r:id="rId10"/>
    <p:sldId id="295" r:id="rId11"/>
    <p:sldId id="296" r:id="rId12"/>
    <p:sldId id="282" r:id="rId13"/>
    <p:sldId id="283" r:id="rId14"/>
    <p:sldId id="284" r:id="rId15"/>
    <p:sldId id="285" r:id="rId16"/>
    <p:sldId id="298" r:id="rId17"/>
    <p:sldId id="288" r:id="rId18"/>
    <p:sldId id="289" r:id="rId19"/>
    <p:sldId id="290" r:id="rId20"/>
    <p:sldId id="287" r:id="rId21"/>
  </p:sldIdLst>
  <p:sldSz cx="12218988"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5C11C06-53A4-4BC5-BA51-98865A6FFE4C}">
          <p14:sldIdLst>
            <p14:sldId id="256"/>
            <p14:sldId id="265"/>
            <p14:sldId id="266"/>
            <p14:sldId id="291"/>
            <p14:sldId id="268"/>
            <p14:sldId id="299"/>
            <p14:sldId id="280"/>
            <p14:sldId id="292"/>
            <p14:sldId id="294"/>
            <p14:sldId id="295"/>
            <p14:sldId id="296"/>
            <p14:sldId id="282"/>
            <p14:sldId id="283"/>
            <p14:sldId id="284"/>
            <p14:sldId id="285"/>
            <p14:sldId id="298"/>
            <p14:sldId id="288"/>
            <p14:sldId id="289"/>
            <p14:sldId id="290"/>
            <p14:sldId id="287"/>
          </p14:sldIdLst>
        </p14:section>
      </p14:sectionLst>
    </p:ext>
    <p:ext uri="{EFAFB233-063F-42B5-8137-9DF3F51BA10A}">
      <p15:sldGuideLst xmlns:p15="http://schemas.microsoft.com/office/powerpoint/2012/main">
        <p15:guide id="1" orient="horz" pos="2160" userDrawn="1">
          <p15:clr>
            <a:srgbClr val="A4A3A4"/>
          </p15:clr>
        </p15:guide>
        <p15:guide id="2" pos="38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gelm" initials="n" lastIdx="4" clrIdx="0">
    <p:extLst>
      <p:ext uri="{19B8F6BF-5375-455C-9EA6-DF929625EA0E}">
        <p15:presenceInfo xmlns:p15="http://schemas.microsoft.com/office/powerpoint/2012/main" userId="cc7628447b0cfa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6F"/>
    <a:srgbClr val="199C7F"/>
    <a:srgbClr val="21C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94674"/>
  </p:normalViewPr>
  <p:slideViewPr>
    <p:cSldViewPr snapToGrid="0" snapToObjects="1">
      <p:cViewPr varScale="1">
        <p:scale>
          <a:sx n="71" d="100"/>
          <a:sy n="71" d="100"/>
        </p:scale>
        <p:origin x="666" y="78"/>
      </p:cViewPr>
      <p:guideLst>
        <p:guide orient="horz" pos="2160"/>
        <p:guide pos="3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93074-D3F1-4869-B6D0-90F4CCE6770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EF900D13-87D4-4BAE-8293-CAE8BE3AE9A8}">
      <dgm:prSet phldrT="[Texto]"/>
      <dgm:spPr>
        <a:noFill/>
        <a:ln>
          <a:solidFill>
            <a:srgbClr val="199C7F"/>
          </a:solidFill>
        </a:ln>
      </dgm:spPr>
      <dgm:t>
        <a:bodyPr/>
        <a:lstStyle/>
        <a:p>
          <a:pPr algn="just"/>
          <a:r>
            <a:rPr lang="es-ES" b="1" dirty="0">
              <a:solidFill>
                <a:srgbClr val="199C7F"/>
              </a:solidFill>
            </a:rPr>
            <a:t>PASO 1:</a:t>
          </a:r>
          <a:r>
            <a:rPr lang="es-ES" dirty="0">
              <a:solidFill>
                <a:schemeClr val="tx1"/>
              </a:solidFill>
            </a:rPr>
            <a:t> Cada estudiante deberá revisar y separar sus fotografías, </a:t>
          </a:r>
          <a:r>
            <a:rPr lang="es-ES" b="1" dirty="0">
              <a:solidFill>
                <a:schemeClr val="tx1"/>
              </a:solidFill>
            </a:rPr>
            <a:t>escribir su nombre completo por la parte de atrás,</a:t>
          </a:r>
          <a:r>
            <a:rPr lang="es-ES" b="0" dirty="0">
              <a:solidFill>
                <a:schemeClr val="tx1"/>
              </a:solidFill>
            </a:rPr>
            <a:t> sin maltratarlas ni mancharlas y colocarlas en sus respectivos sobres.</a:t>
          </a:r>
          <a:endParaRPr lang="es-MX" dirty="0">
            <a:solidFill>
              <a:schemeClr val="tx1"/>
            </a:solidFill>
          </a:endParaRPr>
        </a:p>
      </dgm:t>
    </dgm:pt>
    <dgm:pt modelId="{E687B00F-70AE-474C-8AE6-6994113628ED}" type="parTrans" cxnId="{71917396-3E1C-43CC-9F88-40BB0A50E87A}">
      <dgm:prSet/>
      <dgm:spPr/>
      <dgm:t>
        <a:bodyPr/>
        <a:lstStyle/>
        <a:p>
          <a:endParaRPr lang="es-MX">
            <a:solidFill>
              <a:schemeClr val="tx1"/>
            </a:solidFill>
          </a:endParaRPr>
        </a:p>
      </dgm:t>
    </dgm:pt>
    <dgm:pt modelId="{68D4549A-B47F-42B9-8165-AAE0AA6A7A69}" type="sibTrans" cxnId="{71917396-3E1C-43CC-9F88-40BB0A50E87A}">
      <dgm:prSet/>
      <dgm:spPr>
        <a:solidFill>
          <a:srgbClr val="199C7F"/>
        </a:solidFill>
        <a:ln>
          <a:solidFill>
            <a:srgbClr val="199C7F">
              <a:alpha val="90000"/>
            </a:srgbClr>
          </a:solidFill>
        </a:ln>
      </dgm:spPr>
      <dgm:t>
        <a:bodyPr/>
        <a:lstStyle/>
        <a:p>
          <a:endParaRPr lang="es-MX">
            <a:solidFill>
              <a:schemeClr val="tx1"/>
            </a:solidFill>
          </a:endParaRPr>
        </a:p>
      </dgm:t>
    </dgm:pt>
    <dgm:pt modelId="{ED4CEB6D-3BFB-4F94-B5F8-34AE57DE3118}">
      <dgm:prSet phldrT="[Texto]"/>
      <dgm:spPr>
        <a:noFill/>
        <a:ln>
          <a:solidFill>
            <a:srgbClr val="199C7F"/>
          </a:solidFill>
        </a:ln>
      </dgm:spPr>
      <dgm:t>
        <a:bodyPr/>
        <a:lstStyle/>
        <a:p>
          <a:pPr algn="just"/>
          <a:r>
            <a:rPr lang="es-ES" b="1" dirty="0">
              <a:solidFill>
                <a:srgbClr val="199C7F"/>
              </a:solidFill>
            </a:rPr>
            <a:t>PASO 2:</a:t>
          </a:r>
          <a:r>
            <a:rPr lang="es-ES" b="1" dirty="0">
              <a:solidFill>
                <a:schemeClr val="tx1"/>
              </a:solidFill>
            </a:rPr>
            <a:t> Acudir personalmente al Departamento de Servicios Escolares para realizar la entrega</a:t>
          </a:r>
          <a:r>
            <a:rPr lang="es-ES" dirty="0">
              <a:solidFill>
                <a:schemeClr val="tx1"/>
              </a:solidFill>
            </a:rPr>
            <a:t>, conforme al calendario establecido.</a:t>
          </a:r>
          <a:endParaRPr lang="es-MX" dirty="0">
            <a:solidFill>
              <a:schemeClr val="tx1"/>
            </a:solidFill>
          </a:endParaRPr>
        </a:p>
      </dgm:t>
    </dgm:pt>
    <dgm:pt modelId="{5CD9138C-1A60-4AE5-9AF7-E867D59000EF}" type="parTrans" cxnId="{B850F477-15E6-4F08-8140-7E647C9E5999}">
      <dgm:prSet/>
      <dgm:spPr/>
      <dgm:t>
        <a:bodyPr/>
        <a:lstStyle/>
        <a:p>
          <a:endParaRPr lang="es-MX">
            <a:solidFill>
              <a:schemeClr val="tx1"/>
            </a:solidFill>
          </a:endParaRPr>
        </a:p>
      </dgm:t>
    </dgm:pt>
    <dgm:pt modelId="{AA5A9C6A-E7B2-4460-A0A8-988EF336E097}" type="sibTrans" cxnId="{B850F477-15E6-4F08-8140-7E647C9E5999}">
      <dgm:prSet/>
      <dgm:spPr>
        <a:solidFill>
          <a:srgbClr val="199C7F">
            <a:alpha val="90000"/>
          </a:srgbClr>
        </a:solidFill>
        <a:ln>
          <a:solidFill>
            <a:srgbClr val="199C7F">
              <a:alpha val="90000"/>
            </a:srgbClr>
          </a:solidFill>
        </a:ln>
      </dgm:spPr>
      <dgm:t>
        <a:bodyPr/>
        <a:lstStyle/>
        <a:p>
          <a:endParaRPr lang="es-MX">
            <a:solidFill>
              <a:schemeClr val="tx1"/>
            </a:solidFill>
          </a:endParaRPr>
        </a:p>
      </dgm:t>
    </dgm:pt>
    <dgm:pt modelId="{0FE742A3-C555-4023-B9B2-FD65F6996B12}">
      <dgm:prSet phldrT="[Texto]"/>
      <dgm:spPr>
        <a:noFill/>
        <a:ln>
          <a:solidFill>
            <a:srgbClr val="199C7F"/>
          </a:solidFill>
        </a:ln>
      </dgm:spPr>
      <dgm:t>
        <a:bodyPr/>
        <a:lstStyle/>
        <a:p>
          <a:pPr algn="just"/>
          <a:r>
            <a:rPr lang="es-ES" b="1" dirty="0">
              <a:solidFill>
                <a:srgbClr val="199C7F"/>
              </a:solidFill>
            </a:rPr>
            <a:t>PASO 3:</a:t>
          </a:r>
          <a:r>
            <a:rPr lang="es-ES" dirty="0">
              <a:solidFill>
                <a:schemeClr val="tx1"/>
              </a:solidFill>
            </a:rPr>
            <a:t> El día de la entrega, disponer de tiempo, ya que se recabará firma electrónica para expediente de egresado nivel Licenciatura e Ingeniería </a:t>
          </a:r>
          <a:r>
            <a:rPr lang="es-ES" b="1" dirty="0">
              <a:solidFill>
                <a:schemeClr val="tx1"/>
              </a:solidFill>
            </a:rPr>
            <a:t>(Solo en caso de haberla cambiado)</a:t>
          </a:r>
          <a:endParaRPr lang="es-MX" dirty="0">
            <a:solidFill>
              <a:schemeClr val="tx1"/>
            </a:solidFill>
          </a:endParaRPr>
        </a:p>
      </dgm:t>
    </dgm:pt>
    <dgm:pt modelId="{9E4C2AD9-4E3E-40DD-9481-EA3C8320EB6A}" type="parTrans" cxnId="{0BC9D4EE-A562-44F6-976D-153EA7930D18}">
      <dgm:prSet/>
      <dgm:spPr/>
      <dgm:t>
        <a:bodyPr/>
        <a:lstStyle/>
        <a:p>
          <a:endParaRPr lang="es-MX">
            <a:solidFill>
              <a:schemeClr val="tx1"/>
            </a:solidFill>
          </a:endParaRPr>
        </a:p>
      </dgm:t>
    </dgm:pt>
    <dgm:pt modelId="{2D480D36-C409-4BF9-8E42-783BBC07AE2A}" type="sibTrans" cxnId="{0BC9D4EE-A562-44F6-976D-153EA7930D18}">
      <dgm:prSet/>
      <dgm:spPr/>
      <dgm:t>
        <a:bodyPr/>
        <a:lstStyle/>
        <a:p>
          <a:endParaRPr lang="es-MX">
            <a:solidFill>
              <a:schemeClr val="tx1"/>
            </a:solidFill>
          </a:endParaRPr>
        </a:p>
      </dgm:t>
    </dgm:pt>
    <dgm:pt modelId="{FE99692D-0856-4D3F-90FB-8BED27F24A56}" type="pres">
      <dgm:prSet presAssocID="{40393074-D3F1-4869-B6D0-90F4CCE6770B}" presName="outerComposite" presStyleCnt="0">
        <dgm:presLayoutVars>
          <dgm:chMax val="5"/>
          <dgm:dir/>
          <dgm:resizeHandles val="exact"/>
        </dgm:presLayoutVars>
      </dgm:prSet>
      <dgm:spPr/>
    </dgm:pt>
    <dgm:pt modelId="{62154EC2-4B68-44DA-9162-7BCF4AA78096}" type="pres">
      <dgm:prSet presAssocID="{40393074-D3F1-4869-B6D0-90F4CCE6770B}" presName="dummyMaxCanvas" presStyleCnt="0">
        <dgm:presLayoutVars/>
      </dgm:prSet>
      <dgm:spPr/>
    </dgm:pt>
    <dgm:pt modelId="{8859A575-E0F2-4D34-A69B-661FDE0F73DD}" type="pres">
      <dgm:prSet presAssocID="{40393074-D3F1-4869-B6D0-90F4CCE6770B}" presName="ThreeNodes_1" presStyleLbl="node1" presStyleIdx="0" presStyleCnt="3">
        <dgm:presLayoutVars>
          <dgm:bulletEnabled val="1"/>
        </dgm:presLayoutVars>
      </dgm:prSet>
      <dgm:spPr/>
    </dgm:pt>
    <dgm:pt modelId="{73D0BA05-6E83-49CA-A883-C714CD4054F0}" type="pres">
      <dgm:prSet presAssocID="{40393074-D3F1-4869-B6D0-90F4CCE6770B}" presName="ThreeNodes_2" presStyleLbl="node1" presStyleIdx="1" presStyleCnt="3">
        <dgm:presLayoutVars>
          <dgm:bulletEnabled val="1"/>
        </dgm:presLayoutVars>
      </dgm:prSet>
      <dgm:spPr/>
    </dgm:pt>
    <dgm:pt modelId="{9A541A3E-DC8A-4E2B-BE3E-B278F678F96A}" type="pres">
      <dgm:prSet presAssocID="{40393074-D3F1-4869-B6D0-90F4CCE6770B}" presName="ThreeNodes_3" presStyleLbl="node1" presStyleIdx="2" presStyleCnt="3">
        <dgm:presLayoutVars>
          <dgm:bulletEnabled val="1"/>
        </dgm:presLayoutVars>
      </dgm:prSet>
      <dgm:spPr/>
    </dgm:pt>
    <dgm:pt modelId="{9580E0C9-C90E-4FB0-8425-50E10A71B1B3}" type="pres">
      <dgm:prSet presAssocID="{40393074-D3F1-4869-B6D0-90F4CCE6770B}" presName="ThreeConn_1-2" presStyleLbl="fgAccFollowNode1" presStyleIdx="0" presStyleCnt="2">
        <dgm:presLayoutVars>
          <dgm:bulletEnabled val="1"/>
        </dgm:presLayoutVars>
      </dgm:prSet>
      <dgm:spPr/>
    </dgm:pt>
    <dgm:pt modelId="{5C2DEA27-7A80-47A3-B165-C570C29E3707}" type="pres">
      <dgm:prSet presAssocID="{40393074-D3F1-4869-B6D0-90F4CCE6770B}" presName="ThreeConn_2-3" presStyleLbl="fgAccFollowNode1" presStyleIdx="1" presStyleCnt="2">
        <dgm:presLayoutVars>
          <dgm:bulletEnabled val="1"/>
        </dgm:presLayoutVars>
      </dgm:prSet>
      <dgm:spPr/>
    </dgm:pt>
    <dgm:pt modelId="{547D7334-092D-4453-87FC-A6977EE1DED2}" type="pres">
      <dgm:prSet presAssocID="{40393074-D3F1-4869-B6D0-90F4CCE6770B}" presName="ThreeNodes_1_text" presStyleLbl="node1" presStyleIdx="2" presStyleCnt="3">
        <dgm:presLayoutVars>
          <dgm:bulletEnabled val="1"/>
        </dgm:presLayoutVars>
      </dgm:prSet>
      <dgm:spPr/>
    </dgm:pt>
    <dgm:pt modelId="{E0718185-411C-4A29-BBD7-5791509125FF}" type="pres">
      <dgm:prSet presAssocID="{40393074-D3F1-4869-B6D0-90F4CCE6770B}" presName="ThreeNodes_2_text" presStyleLbl="node1" presStyleIdx="2" presStyleCnt="3">
        <dgm:presLayoutVars>
          <dgm:bulletEnabled val="1"/>
        </dgm:presLayoutVars>
      </dgm:prSet>
      <dgm:spPr/>
    </dgm:pt>
    <dgm:pt modelId="{A03F8B4E-B5E5-447B-84A6-D86F1946F612}" type="pres">
      <dgm:prSet presAssocID="{40393074-D3F1-4869-B6D0-90F4CCE6770B}" presName="ThreeNodes_3_text" presStyleLbl="node1" presStyleIdx="2" presStyleCnt="3">
        <dgm:presLayoutVars>
          <dgm:bulletEnabled val="1"/>
        </dgm:presLayoutVars>
      </dgm:prSet>
      <dgm:spPr/>
    </dgm:pt>
  </dgm:ptLst>
  <dgm:cxnLst>
    <dgm:cxn modelId="{C80AE73B-A3FA-46BF-8990-09B696819902}" type="presOf" srcId="{EF900D13-87D4-4BAE-8293-CAE8BE3AE9A8}" destId="{8859A575-E0F2-4D34-A69B-661FDE0F73DD}" srcOrd="0" destOrd="0" presId="urn:microsoft.com/office/officeart/2005/8/layout/vProcess5"/>
    <dgm:cxn modelId="{327BB13E-9D88-471F-B31A-354716020776}" type="presOf" srcId="{0FE742A3-C555-4023-B9B2-FD65F6996B12}" destId="{9A541A3E-DC8A-4E2B-BE3E-B278F678F96A}" srcOrd="0" destOrd="0" presId="urn:microsoft.com/office/officeart/2005/8/layout/vProcess5"/>
    <dgm:cxn modelId="{8766694C-51E3-4D74-9996-2A8E3C52D98F}" type="presOf" srcId="{EF900D13-87D4-4BAE-8293-CAE8BE3AE9A8}" destId="{547D7334-092D-4453-87FC-A6977EE1DED2}" srcOrd="1" destOrd="0" presId="urn:microsoft.com/office/officeart/2005/8/layout/vProcess5"/>
    <dgm:cxn modelId="{16697E72-F5B1-46A0-8A05-DB1217A71581}" type="presOf" srcId="{ED4CEB6D-3BFB-4F94-B5F8-34AE57DE3118}" destId="{73D0BA05-6E83-49CA-A883-C714CD4054F0}" srcOrd="0" destOrd="0" presId="urn:microsoft.com/office/officeart/2005/8/layout/vProcess5"/>
    <dgm:cxn modelId="{B850F477-15E6-4F08-8140-7E647C9E5999}" srcId="{40393074-D3F1-4869-B6D0-90F4CCE6770B}" destId="{ED4CEB6D-3BFB-4F94-B5F8-34AE57DE3118}" srcOrd="1" destOrd="0" parTransId="{5CD9138C-1A60-4AE5-9AF7-E867D59000EF}" sibTransId="{AA5A9C6A-E7B2-4460-A0A8-988EF336E097}"/>
    <dgm:cxn modelId="{6BA3118F-8239-4DFD-A805-634E526A6A9C}" type="presOf" srcId="{68D4549A-B47F-42B9-8165-AAE0AA6A7A69}" destId="{9580E0C9-C90E-4FB0-8425-50E10A71B1B3}" srcOrd="0" destOrd="0" presId="urn:microsoft.com/office/officeart/2005/8/layout/vProcess5"/>
    <dgm:cxn modelId="{71917396-3E1C-43CC-9F88-40BB0A50E87A}" srcId="{40393074-D3F1-4869-B6D0-90F4CCE6770B}" destId="{EF900D13-87D4-4BAE-8293-CAE8BE3AE9A8}" srcOrd="0" destOrd="0" parTransId="{E687B00F-70AE-474C-8AE6-6994113628ED}" sibTransId="{68D4549A-B47F-42B9-8165-AAE0AA6A7A69}"/>
    <dgm:cxn modelId="{6625BDA2-C428-4D34-AF7D-CFA14A5ADA14}" type="presOf" srcId="{0FE742A3-C555-4023-B9B2-FD65F6996B12}" destId="{A03F8B4E-B5E5-447B-84A6-D86F1946F612}" srcOrd="1" destOrd="0" presId="urn:microsoft.com/office/officeart/2005/8/layout/vProcess5"/>
    <dgm:cxn modelId="{002EF5B8-AFA2-4954-A7FF-8F21806E6F99}" type="presOf" srcId="{ED4CEB6D-3BFB-4F94-B5F8-34AE57DE3118}" destId="{E0718185-411C-4A29-BBD7-5791509125FF}" srcOrd="1" destOrd="0" presId="urn:microsoft.com/office/officeart/2005/8/layout/vProcess5"/>
    <dgm:cxn modelId="{0A9266CF-CCB7-4B86-B472-29EF46A319EF}" type="presOf" srcId="{AA5A9C6A-E7B2-4460-A0A8-988EF336E097}" destId="{5C2DEA27-7A80-47A3-B165-C570C29E3707}" srcOrd="0" destOrd="0" presId="urn:microsoft.com/office/officeart/2005/8/layout/vProcess5"/>
    <dgm:cxn modelId="{FA7EF2E2-D3AC-4BD5-A988-2DD7FC3560D6}" type="presOf" srcId="{40393074-D3F1-4869-B6D0-90F4CCE6770B}" destId="{FE99692D-0856-4D3F-90FB-8BED27F24A56}" srcOrd="0" destOrd="0" presId="urn:microsoft.com/office/officeart/2005/8/layout/vProcess5"/>
    <dgm:cxn modelId="{0BC9D4EE-A562-44F6-976D-153EA7930D18}" srcId="{40393074-D3F1-4869-B6D0-90F4CCE6770B}" destId="{0FE742A3-C555-4023-B9B2-FD65F6996B12}" srcOrd="2" destOrd="0" parTransId="{9E4C2AD9-4E3E-40DD-9481-EA3C8320EB6A}" sibTransId="{2D480D36-C409-4BF9-8E42-783BBC07AE2A}"/>
    <dgm:cxn modelId="{813CD0CB-ACD7-4D49-880C-639DF56C94B9}" type="presParOf" srcId="{FE99692D-0856-4D3F-90FB-8BED27F24A56}" destId="{62154EC2-4B68-44DA-9162-7BCF4AA78096}" srcOrd="0" destOrd="0" presId="urn:microsoft.com/office/officeart/2005/8/layout/vProcess5"/>
    <dgm:cxn modelId="{6B3918E9-5127-49D3-B33D-40EC2365749D}" type="presParOf" srcId="{FE99692D-0856-4D3F-90FB-8BED27F24A56}" destId="{8859A575-E0F2-4D34-A69B-661FDE0F73DD}" srcOrd="1" destOrd="0" presId="urn:microsoft.com/office/officeart/2005/8/layout/vProcess5"/>
    <dgm:cxn modelId="{BC75795B-D286-4F15-8CAF-92D6CDFA1FF2}" type="presParOf" srcId="{FE99692D-0856-4D3F-90FB-8BED27F24A56}" destId="{73D0BA05-6E83-49CA-A883-C714CD4054F0}" srcOrd="2" destOrd="0" presId="urn:microsoft.com/office/officeart/2005/8/layout/vProcess5"/>
    <dgm:cxn modelId="{95706879-84C3-491A-BF7A-A82CA56B1CEB}" type="presParOf" srcId="{FE99692D-0856-4D3F-90FB-8BED27F24A56}" destId="{9A541A3E-DC8A-4E2B-BE3E-B278F678F96A}" srcOrd="3" destOrd="0" presId="urn:microsoft.com/office/officeart/2005/8/layout/vProcess5"/>
    <dgm:cxn modelId="{AD5412EF-EE23-461B-BAA6-405A95AD44CD}" type="presParOf" srcId="{FE99692D-0856-4D3F-90FB-8BED27F24A56}" destId="{9580E0C9-C90E-4FB0-8425-50E10A71B1B3}" srcOrd="4" destOrd="0" presId="urn:microsoft.com/office/officeart/2005/8/layout/vProcess5"/>
    <dgm:cxn modelId="{FBBFC8F9-F59A-4713-94CD-7F7C1BF8F1F3}" type="presParOf" srcId="{FE99692D-0856-4D3F-90FB-8BED27F24A56}" destId="{5C2DEA27-7A80-47A3-B165-C570C29E3707}" srcOrd="5" destOrd="0" presId="urn:microsoft.com/office/officeart/2005/8/layout/vProcess5"/>
    <dgm:cxn modelId="{0C3C782A-F735-4ED3-88B0-14F9D305BDBC}" type="presParOf" srcId="{FE99692D-0856-4D3F-90FB-8BED27F24A56}" destId="{547D7334-092D-4453-87FC-A6977EE1DED2}" srcOrd="6" destOrd="0" presId="urn:microsoft.com/office/officeart/2005/8/layout/vProcess5"/>
    <dgm:cxn modelId="{88ABB806-4290-437D-8730-BFDE6E833C17}" type="presParOf" srcId="{FE99692D-0856-4D3F-90FB-8BED27F24A56}" destId="{E0718185-411C-4A29-BBD7-5791509125FF}" srcOrd="7" destOrd="0" presId="urn:microsoft.com/office/officeart/2005/8/layout/vProcess5"/>
    <dgm:cxn modelId="{6AEF04ED-0DDD-4F1D-AA8A-2C6D22D1A65D}" type="presParOf" srcId="{FE99692D-0856-4D3F-90FB-8BED27F24A56}" destId="{A03F8B4E-B5E5-447B-84A6-D86F1946F612}"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9A575-E0F2-4D34-A69B-661FDE0F73DD}">
      <dsp:nvSpPr>
        <dsp:cNvPr id="0" name=""/>
        <dsp:cNvSpPr/>
      </dsp:nvSpPr>
      <dsp:spPr>
        <a:xfrm>
          <a:off x="0" y="0"/>
          <a:ext cx="7206208" cy="990824"/>
        </a:xfrm>
        <a:prstGeom prst="roundRect">
          <a:avLst>
            <a:gd name="adj" fmla="val 10000"/>
          </a:avLst>
        </a:prstGeom>
        <a:noFill/>
        <a:ln w="12700" cap="flat" cmpd="sng" algn="ctr">
          <a:solidFill>
            <a:srgbClr val="199C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S" sz="1700" b="1" kern="1200" dirty="0">
              <a:solidFill>
                <a:srgbClr val="199C7F"/>
              </a:solidFill>
            </a:rPr>
            <a:t>PASO 1:</a:t>
          </a:r>
          <a:r>
            <a:rPr lang="es-ES" sz="1700" kern="1200" dirty="0">
              <a:solidFill>
                <a:schemeClr val="tx1"/>
              </a:solidFill>
            </a:rPr>
            <a:t> Cada estudiante deberá revisar y separar sus fotografías, </a:t>
          </a:r>
          <a:r>
            <a:rPr lang="es-ES" sz="1700" b="1" kern="1200" dirty="0">
              <a:solidFill>
                <a:schemeClr val="tx1"/>
              </a:solidFill>
            </a:rPr>
            <a:t>escribir su nombre completo por la parte de atrás,</a:t>
          </a:r>
          <a:r>
            <a:rPr lang="es-ES" sz="1700" b="0" kern="1200" dirty="0">
              <a:solidFill>
                <a:schemeClr val="tx1"/>
              </a:solidFill>
            </a:rPr>
            <a:t> sin maltratarlas ni mancharlas y colocarlas en sus respectivos sobres.</a:t>
          </a:r>
          <a:endParaRPr lang="es-MX" sz="1700" kern="1200" dirty="0">
            <a:solidFill>
              <a:schemeClr val="tx1"/>
            </a:solidFill>
          </a:endParaRPr>
        </a:p>
      </dsp:txBody>
      <dsp:txXfrm>
        <a:off x="29020" y="29020"/>
        <a:ext cx="6137032" cy="932784"/>
      </dsp:txXfrm>
    </dsp:sp>
    <dsp:sp modelId="{73D0BA05-6E83-49CA-A883-C714CD4054F0}">
      <dsp:nvSpPr>
        <dsp:cNvPr id="0" name=""/>
        <dsp:cNvSpPr/>
      </dsp:nvSpPr>
      <dsp:spPr>
        <a:xfrm>
          <a:off x="635841" y="1155961"/>
          <a:ext cx="7206208" cy="990824"/>
        </a:xfrm>
        <a:prstGeom prst="roundRect">
          <a:avLst>
            <a:gd name="adj" fmla="val 10000"/>
          </a:avLst>
        </a:prstGeom>
        <a:noFill/>
        <a:ln w="12700" cap="flat" cmpd="sng" algn="ctr">
          <a:solidFill>
            <a:srgbClr val="199C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S" sz="1700" b="1" kern="1200" dirty="0">
              <a:solidFill>
                <a:srgbClr val="199C7F"/>
              </a:solidFill>
            </a:rPr>
            <a:t>PASO 2:</a:t>
          </a:r>
          <a:r>
            <a:rPr lang="es-ES" sz="1700" b="1" kern="1200" dirty="0">
              <a:solidFill>
                <a:schemeClr val="tx1"/>
              </a:solidFill>
            </a:rPr>
            <a:t> Acudir personalmente al Departamento de Servicios Escolares para realizar la entrega</a:t>
          </a:r>
          <a:r>
            <a:rPr lang="es-ES" sz="1700" kern="1200" dirty="0">
              <a:solidFill>
                <a:schemeClr val="tx1"/>
              </a:solidFill>
            </a:rPr>
            <a:t>, conforme al calendario establecido.</a:t>
          </a:r>
          <a:endParaRPr lang="es-MX" sz="1700" kern="1200" dirty="0">
            <a:solidFill>
              <a:schemeClr val="tx1"/>
            </a:solidFill>
          </a:endParaRPr>
        </a:p>
      </dsp:txBody>
      <dsp:txXfrm>
        <a:off x="664861" y="1184981"/>
        <a:ext cx="5868290" cy="932784"/>
      </dsp:txXfrm>
    </dsp:sp>
    <dsp:sp modelId="{9A541A3E-DC8A-4E2B-BE3E-B278F678F96A}">
      <dsp:nvSpPr>
        <dsp:cNvPr id="0" name=""/>
        <dsp:cNvSpPr/>
      </dsp:nvSpPr>
      <dsp:spPr>
        <a:xfrm>
          <a:off x="1271683" y="2311922"/>
          <a:ext cx="7206208" cy="990824"/>
        </a:xfrm>
        <a:prstGeom prst="roundRect">
          <a:avLst>
            <a:gd name="adj" fmla="val 10000"/>
          </a:avLst>
        </a:prstGeom>
        <a:noFill/>
        <a:ln w="12700" cap="flat" cmpd="sng" algn="ctr">
          <a:solidFill>
            <a:srgbClr val="199C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S" sz="1700" b="1" kern="1200" dirty="0">
              <a:solidFill>
                <a:srgbClr val="199C7F"/>
              </a:solidFill>
            </a:rPr>
            <a:t>PASO 3:</a:t>
          </a:r>
          <a:r>
            <a:rPr lang="es-ES" sz="1700" kern="1200" dirty="0">
              <a:solidFill>
                <a:schemeClr val="tx1"/>
              </a:solidFill>
            </a:rPr>
            <a:t> El día de la entrega, disponer de tiempo, ya que se recabará firma electrónica para expediente de egresado nivel Licenciatura e Ingeniería </a:t>
          </a:r>
          <a:r>
            <a:rPr lang="es-ES" sz="1700" b="1" kern="1200" dirty="0">
              <a:solidFill>
                <a:schemeClr val="tx1"/>
              </a:solidFill>
            </a:rPr>
            <a:t>(Solo en caso de haberla cambiado)</a:t>
          </a:r>
          <a:endParaRPr lang="es-MX" sz="1700" kern="1200" dirty="0">
            <a:solidFill>
              <a:schemeClr val="tx1"/>
            </a:solidFill>
          </a:endParaRPr>
        </a:p>
      </dsp:txBody>
      <dsp:txXfrm>
        <a:off x="1300703" y="2340942"/>
        <a:ext cx="5868290" cy="932784"/>
      </dsp:txXfrm>
    </dsp:sp>
    <dsp:sp modelId="{9580E0C9-C90E-4FB0-8425-50E10A71B1B3}">
      <dsp:nvSpPr>
        <dsp:cNvPr id="0" name=""/>
        <dsp:cNvSpPr/>
      </dsp:nvSpPr>
      <dsp:spPr>
        <a:xfrm>
          <a:off x="6562172" y="751374"/>
          <a:ext cx="644035" cy="644035"/>
        </a:xfrm>
        <a:prstGeom prst="downArrow">
          <a:avLst>
            <a:gd name="adj1" fmla="val 55000"/>
            <a:gd name="adj2" fmla="val 45000"/>
          </a:avLst>
        </a:prstGeom>
        <a:solidFill>
          <a:srgbClr val="199C7F"/>
        </a:solidFill>
        <a:ln w="12700" cap="flat" cmpd="sng" algn="ctr">
          <a:solidFill>
            <a:srgbClr val="199C7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MX" sz="2900" kern="1200">
            <a:solidFill>
              <a:schemeClr val="tx1"/>
            </a:solidFill>
          </a:endParaRPr>
        </a:p>
      </dsp:txBody>
      <dsp:txXfrm>
        <a:off x="6707080" y="751374"/>
        <a:ext cx="354219" cy="484636"/>
      </dsp:txXfrm>
    </dsp:sp>
    <dsp:sp modelId="{5C2DEA27-7A80-47A3-B165-C570C29E3707}">
      <dsp:nvSpPr>
        <dsp:cNvPr id="0" name=""/>
        <dsp:cNvSpPr/>
      </dsp:nvSpPr>
      <dsp:spPr>
        <a:xfrm>
          <a:off x="7198014" y="1900730"/>
          <a:ext cx="644035" cy="644035"/>
        </a:xfrm>
        <a:prstGeom prst="downArrow">
          <a:avLst>
            <a:gd name="adj1" fmla="val 55000"/>
            <a:gd name="adj2" fmla="val 45000"/>
          </a:avLst>
        </a:prstGeom>
        <a:solidFill>
          <a:srgbClr val="199C7F">
            <a:alpha val="90000"/>
          </a:srgbClr>
        </a:solidFill>
        <a:ln w="12700" cap="flat" cmpd="sng" algn="ctr">
          <a:solidFill>
            <a:srgbClr val="199C7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MX" sz="2900" kern="1200">
            <a:solidFill>
              <a:schemeClr val="tx1"/>
            </a:solidFill>
          </a:endParaRPr>
        </a:p>
      </dsp:txBody>
      <dsp:txXfrm>
        <a:off x="7342922" y="1900730"/>
        <a:ext cx="354219" cy="48463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7374" y="1600199"/>
            <a:ext cx="9164241" cy="1909763"/>
          </a:xfrm>
        </p:spPr>
        <p:txBody>
          <a:bodyPr anchor="ctr"/>
          <a:lstStyle>
            <a:lvl1pPr algn="l">
              <a:defRPr sz="6000" b="1" i="0">
                <a:solidFill>
                  <a:schemeClr val="accent1">
                    <a:lumMod val="50000"/>
                  </a:schemeClr>
                </a:solidFill>
                <a:latin typeface="Avenir Black" panose="02000503020000020003" pitchFamily="2" charset="0"/>
              </a:defRPr>
            </a:lvl1pPr>
          </a:lstStyle>
          <a:p>
            <a:r>
              <a:rPr lang="es-MX" dirty="0"/>
              <a:t>Título</a:t>
            </a:r>
            <a:endParaRPr lang="en-US" dirty="0"/>
          </a:p>
        </p:txBody>
      </p:sp>
      <p:sp>
        <p:nvSpPr>
          <p:cNvPr id="3" name="Subtitle 2"/>
          <p:cNvSpPr>
            <a:spLocks noGrp="1"/>
          </p:cNvSpPr>
          <p:nvPr>
            <p:ph type="subTitle" idx="1"/>
          </p:nvPr>
        </p:nvSpPr>
        <p:spPr>
          <a:xfrm>
            <a:off x="1527374" y="3602038"/>
            <a:ext cx="9164241" cy="1655762"/>
          </a:xfrm>
        </p:spPr>
        <p:txBody>
          <a:bodyPr/>
          <a:lstStyle>
            <a:lvl1pPr marL="0" indent="0" algn="l">
              <a:buNone/>
              <a:defRPr sz="2400" b="0" i="0">
                <a:solidFill>
                  <a:srgbClr val="199C7F"/>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a:xfrm>
            <a:off x="308715" y="227400"/>
            <a:ext cx="2749272" cy="365125"/>
          </a:xfrm>
        </p:spPr>
        <p:txBody>
          <a:bodyPr/>
          <a:lstStyle>
            <a:lvl1pPr>
              <a:defRPr b="0" i="0">
                <a:solidFill>
                  <a:schemeClr val="tx2">
                    <a:lumMod val="75000"/>
                  </a:schemeClr>
                </a:solidFill>
                <a:latin typeface="Avenir Book" panose="02000503020000020003" pitchFamily="2" charset="0"/>
              </a:defRPr>
            </a:lvl1pPr>
          </a:lstStyle>
          <a:p>
            <a:fld id="{C764DE79-268F-4C1A-8933-263129D2AF90}" type="datetimeFigureOut">
              <a:rPr lang="en-US" smtClean="0"/>
              <a:pPr/>
              <a:t>10/24/2025</a:t>
            </a:fld>
            <a:endParaRPr lang="en-US" dirty="0"/>
          </a:p>
        </p:txBody>
      </p:sp>
      <p:sp>
        <p:nvSpPr>
          <p:cNvPr id="5" name="Footer Placeholder 4"/>
          <p:cNvSpPr>
            <a:spLocks noGrp="1"/>
          </p:cNvSpPr>
          <p:nvPr>
            <p:ph type="ftr" sz="quarter" idx="11"/>
          </p:nvPr>
        </p:nvSpPr>
        <p:spPr/>
        <p:txBody>
          <a:bodyPr/>
          <a:lstStyle>
            <a:lvl1pPr>
              <a:defRPr b="0" i="0">
                <a:solidFill>
                  <a:schemeClr val="tx2">
                    <a:lumMod val="75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12"/>
          </p:nvPr>
        </p:nvSpPr>
        <p:spPr>
          <a:xfrm>
            <a:off x="9074503" y="244735"/>
            <a:ext cx="2749272" cy="365125"/>
          </a:xfrm>
        </p:spPr>
        <p:txBody>
          <a:bodyPr/>
          <a:lstStyle>
            <a:lvl1pPr>
              <a:defRPr b="0" i="0">
                <a:solidFill>
                  <a:schemeClr val="bg1"/>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4548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83385543-5ED1-7948-B676-AAF158202B66}"/>
              </a:ext>
            </a:extLst>
          </p:cNvPr>
          <p:cNvSpPr>
            <a:spLocks noGrp="1"/>
          </p:cNvSpPr>
          <p:nvPr>
            <p:ph type="dt" sz="half" idx="10"/>
          </p:nvPr>
        </p:nvSpPr>
        <p:spPr/>
        <p:txBody>
          <a:bodyPr/>
          <a:lstStyle/>
          <a:p>
            <a:fld id="{C764DE79-268F-4C1A-8933-263129D2AF90}" type="datetimeFigureOut">
              <a:rPr lang="en-US" smtClean="0"/>
              <a:pPr/>
              <a:t>10/24/2025</a:t>
            </a:fld>
            <a:endParaRPr lang="en-US" dirty="0"/>
          </a:p>
        </p:txBody>
      </p:sp>
      <p:sp>
        <p:nvSpPr>
          <p:cNvPr id="4" name="Marcador de pie de página 3">
            <a:extLst>
              <a:ext uri="{FF2B5EF4-FFF2-40B4-BE49-F238E27FC236}">
                <a16:creationId xmlns:a16="http://schemas.microsoft.com/office/drawing/2014/main" id="{B2AD128B-5651-354C-96D1-9C4AAAC8AEEA}"/>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2B686AD6-BFFB-0E43-A817-A4775296C967}"/>
              </a:ext>
            </a:extLst>
          </p:cNvPr>
          <p:cNvSpPr>
            <a:spLocks noGrp="1"/>
          </p:cNvSpPr>
          <p:nvPr>
            <p:ph type="sldNum" sz="quarter" idx="12"/>
          </p:nvPr>
        </p:nvSpPr>
        <p:spPr/>
        <p:txBody>
          <a:bodyPr/>
          <a:lstStyle/>
          <a:p>
            <a:fld id="{48F63A3B-78C7-47BE-AE5E-E10140E04643}" type="slidenum">
              <a:rPr lang="en-US" smtClean="0"/>
              <a:pPr/>
              <a:t>‹Nº›</a:t>
            </a:fld>
            <a:endParaRPr lang="en-US" dirty="0"/>
          </a:p>
        </p:txBody>
      </p:sp>
      <p:sp>
        <p:nvSpPr>
          <p:cNvPr id="7" name="Marcador de texto 6">
            <a:extLst>
              <a:ext uri="{FF2B5EF4-FFF2-40B4-BE49-F238E27FC236}">
                <a16:creationId xmlns:a16="http://schemas.microsoft.com/office/drawing/2014/main" id="{41BA925E-CD3E-4942-8BEC-6B53A0AA1B01}"/>
              </a:ext>
            </a:extLst>
          </p:cNvPr>
          <p:cNvSpPr>
            <a:spLocks noGrp="1"/>
          </p:cNvSpPr>
          <p:nvPr>
            <p:ph type="body" sz="quarter" idx="13" hasCustomPrompt="1"/>
          </p:nvPr>
        </p:nvSpPr>
        <p:spPr>
          <a:xfrm>
            <a:off x="839788" y="201612"/>
            <a:ext cx="10539144" cy="933450"/>
          </a:xfrm>
        </p:spPr>
        <p:txBody>
          <a:bodyPr>
            <a:normAutofit/>
          </a:bodyPr>
          <a:lstStyle>
            <a:lvl1pPr marL="0" indent="0">
              <a:buNone/>
              <a:defRPr sz="4000" b="1" i="0">
                <a:latin typeface="Avenir Black" panose="02000503020000020003" pitchFamily="2" charset="0"/>
              </a:defRPr>
            </a:lvl1pPr>
          </a:lstStyle>
          <a:p>
            <a:pPr lvl="0"/>
            <a:r>
              <a:rPr lang="es-MX" dirty="0"/>
              <a:t>Título</a:t>
            </a:r>
          </a:p>
        </p:txBody>
      </p:sp>
      <p:sp>
        <p:nvSpPr>
          <p:cNvPr id="9" name="Marcador de contenido 8">
            <a:extLst>
              <a:ext uri="{FF2B5EF4-FFF2-40B4-BE49-F238E27FC236}">
                <a16:creationId xmlns:a16="http://schemas.microsoft.com/office/drawing/2014/main" id="{D42A88A9-F4E5-FE42-B73B-3A9B38E94053}"/>
              </a:ext>
            </a:extLst>
          </p:cNvPr>
          <p:cNvSpPr>
            <a:spLocks noGrp="1"/>
          </p:cNvSpPr>
          <p:nvPr>
            <p:ph sz="quarter" idx="14"/>
          </p:nvPr>
        </p:nvSpPr>
        <p:spPr>
          <a:xfrm>
            <a:off x="839788" y="2425700"/>
            <a:ext cx="10539412" cy="3763963"/>
          </a:xfrm>
        </p:spPr>
        <p:txBody>
          <a:bodyPr/>
          <a:lstStyle>
            <a:lvl1pPr>
              <a:defRPr b="0" i="0">
                <a:solidFill>
                  <a:schemeClr val="bg1"/>
                </a:solidFill>
                <a:latin typeface="Avenir Book" panose="02000503020000020003" pitchFamily="2" charset="0"/>
              </a:defRPr>
            </a:lvl1pPr>
            <a:lvl2pPr>
              <a:defRPr b="0" i="0">
                <a:solidFill>
                  <a:schemeClr val="bg1"/>
                </a:solidFill>
                <a:latin typeface="Avenir Book" panose="02000503020000020003" pitchFamily="2" charset="0"/>
              </a:defRPr>
            </a:lvl2pPr>
            <a:lvl3pPr>
              <a:defRPr b="0" i="0">
                <a:solidFill>
                  <a:schemeClr val="bg1"/>
                </a:solidFill>
                <a:latin typeface="Avenir Book" panose="02000503020000020003" pitchFamily="2" charset="0"/>
              </a:defRPr>
            </a:lvl3pPr>
            <a:lvl4pPr>
              <a:defRPr b="0" i="0">
                <a:solidFill>
                  <a:schemeClr val="bg1"/>
                </a:solidFill>
                <a:latin typeface="Avenir Book" panose="02000503020000020003" pitchFamily="2" charset="0"/>
              </a:defRPr>
            </a:lvl4pPr>
            <a:lvl5pPr>
              <a:defRPr b="0" i="0">
                <a:solidFill>
                  <a:schemeClr val="bg1"/>
                </a:solidFill>
                <a:latin typeface="Avenir Book" panose="02000503020000020003" pitchFamily="2" charset="0"/>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texto 10">
            <a:extLst>
              <a:ext uri="{FF2B5EF4-FFF2-40B4-BE49-F238E27FC236}">
                <a16:creationId xmlns:a16="http://schemas.microsoft.com/office/drawing/2014/main" id="{5982A4C1-A6E9-124F-80FC-3A160F7DE760}"/>
              </a:ext>
            </a:extLst>
          </p:cNvPr>
          <p:cNvSpPr>
            <a:spLocks noGrp="1"/>
          </p:cNvSpPr>
          <p:nvPr>
            <p:ph type="body" sz="quarter" idx="15" hasCustomPrompt="1"/>
          </p:nvPr>
        </p:nvSpPr>
        <p:spPr>
          <a:xfrm>
            <a:off x="839788" y="1433513"/>
            <a:ext cx="10539412" cy="684212"/>
          </a:xfrm>
        </p:spPr>
        <p:txBody>
          <a:bodyPr>
            <a:normAutofit/>
          </a:bodyPr>
          <a:lstStyle>
            <a:lvl1pPr marL="0" indent="0">
              <a:buFontTx/>
              <a:buNone/>
              <a:defRPr sz="2800" b="0" i="0">
                <a:solidFill>
                  <a:srgbClr val="21CBA5"/>
                </a:solidFill>
                <a:latin typeface="Avenir Medium" panose="02000503020000020003" pitchFamily="2" charset="0"/>
              </a:defRPr>
            </a:lvl1pPr>
          </a:lstStyle>
          <a:p>
            <a:pPr lvl="0"/>
            <a:r>
              <a:rPr lang="es-MX" dirty="0"/>
              <a:t>Subtítulo</a:t>
            </a:r>
          </a:p>
        </p:txBody>
      </p:sp>
    </p:spTree>
    <p:extLst>
      <p:ext uri="{BB962C8B-B14F-4D97-AF65-F5344CB8AC3E}">
        <p14:creationId xmlns:p14="http://schemas.microsoft.com/office/powerpoint/2010/main" val="385699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AC2783-C67A-EA46-A651-29A9ED8452D0}"/>
              </a:ext>
            </a:extLst>
          </p:cNvPr>
          <p:cNvSpPr>
            <a:spLocks noGrp="1"/>
          </p:cNvSpPr>
          <p:nvPr>
            <p:ph type="dt" sz="half" idx="10"/>
          </p:nvPr>
        </p:nvSpPr>
        <p:spPr/>
        <p:txBody>
          <a:bodyPr/>
          <a:lstStyle/>
          <a:p>
            <a:fld id="{73E1B0BD-5392-BC4E-A4E8-96FD9A742288}" type="datetimeFigureOut">
              <a:rPr lang="es-MX" smtClean="0"/>
              <a:t>24/10/2025</a:t>
            </a:fld>
            <a:endParaRPr lang="es-MX"/>
          </a:p>
        </p:txBody>
      </p:sp>
      <p:sp>
        <p:nvSpPr>
          <p:cNvPr id="3" name="Marcador de pie de página 2">
            <a:extLst>
              <a:ext uri="{FF2B5EF4-FFF2-40B4-BE49-F238E27FC236}">
                <a16:creationId xmlns:a16="http://schemas.microsoft.com/office/drawing/2014/main" id="{FD83FA07-B3BF-4C43-9A9A-E6CB84DF876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5E47ABE-9D12-F345-B654-E0EFABBDE949}"/>
              </a:ext>
            </a:extLst>
          </p:cNvPr>
          <p:cNvSpPr>
            <a:spLocks noGrp="1"/>
          </p:cNvSpPr>
          <p:nvPr>
            <p:ph type="sldNum" sz="quarter" idx="12"/>
          </p:nvPr>
        </p:nvSpPr>
        <p:spPr/>
        <p:txBody>
          <a:bodyPr/>
          <a:lstStyle/>
          <a:p>
            <a:fld id="{993B0CCE-C151-9640-9E56-01AC37A6852C}" type="slidenum">
              <a:rPr lang="es-MX" smtClean="0"/>
              <a:t>‹Nº›</a:t>
            </a:fld>
            <a:endParaRPr lang="es-MX"/>
          </a:p>
        </p:txBody>
      </p:sp>
    </p:spTree>
    <p:extLst>
      <p:ext uri="{BB962C8B-B14F-4D97-AF65-F5344CB8AC3E}">
        <p14:creationId xmlns:p14="http://schemas.microsoft.com/office/powerpoint/2010/main" val="1957495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0056" y="234778"/>
            <a:ext cx="10538877" cy="803191"/>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840056" y="2421925"/>
            <a:ext cx="10538877" cy="3323967"/>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n-US" dirty="0"/>
          </a:p>
        </p:txBody>
      </p:sp>
      <p:sp>
        <p:nvSpPr>
          <p:cNvPr id="4" name="Date Placeholder 3"/>
          <p:cNvSpPr>
            <a:spLocks noGrp="1"/>
          </p:cNvSpPr>
          <p:nvPr>
            <p:ph type="dt" sz="half" idx="2"/>
          </p:nvPr>
        </p:nvSpPr>
        <p:spPr>
          <a:xfrm>
            <a:off x="840056" y="6356351"/>
            <a:ext cx="2749272" cy="365125"/>
          </a:xfrm>
          <a:prstGeom prst="rect">
            <a:avLst/>
          </a:prstGeom>
        </p:spPr>
        <p:txBody>
          <a:bodyPr vert="horz" lIns="91440" tIns="45720" rIns="91440" bIns="45720" rtlCol="0" anchor="ctr"/>
          <a:lstStyle>
            <a:lvl1pPr algn="l">
              <a:defRPr sz="1200" b="0" i="0">
                <a:solidFill>
                  <a:schemeClr val="bg2">
                    <a:lumMod val="90000"/>
                  </a:schemeClr>
                </a:solidFill>
                <a:latin typeface="Avenir Book" panose="02000503020000020003" pitchFamily="2" charset="0"/>
              </a:defRPr>
            </a:lvl1pPr>
          </a:lstStyle>
          <a:p>
            <a:fld id="{C764DE79-268F-4C1A-8933-263129D2AF90}" type="datetimeFigureOut">
              <a:rPr lang="en-US" smtClean="0"/>
              <a:pPr/>
              <a:t>10/24/2025</a:t>
            </a:fld>
            <a:endParaRPr lang="en-US" dirty="0"/>
          </a:p>
        </p:txBody>
      </p:sp>
      <p:sp>
        <p:nvSpPr>
          <p:cNvPr id="5" name="Footer Placeholder 4"/>
          <p:cNvSpPr>
            <a:spLocks noGrp="1"/>
          </p:cNvSpPr>
          <p:nvPr>
            <p:ph type="ftr" sz="quarter" idx="3"/>
          </p:nvPr>
        </p:nvSpPr>
        <p:spPr>
          <a:xfrm>
            <a:off x="4047540" y="6356351"/>
            <a:ext cx="4123908" cy="365125"/>
          </a:xfrm>
          <a:prstGeom prst="rect">
            <a:avLst/>
          </a:prstGeom>
        </p:spPr>
        <p:txBody>
          <a:bodyPr vert="horz" lIns="91440" tIns="45720" rIns="91440" bIns="45720" rtlCol="0" anchor="ctr"/>
          <a:lstStyle>
            <a:lvl1pPr algn="ctr">
              <a:defRPr sz="1200" b="0" i="0">
                <a:solidFill>
                  <a:schemeClr val="bg2">
                    <a:lumMod val="90000"/>
                  </a:schemeClr>
                </a:solidFill>
                <a:latin typeface="Avenir Boo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8629660" y="6356351"/>
            <a:ext cx="2749272" cy="365125"/>
          </a:xfrm>
          <a:prstGeom prst="rect">
            <a:avLst/>
          </a:prstGeom>
        </p:spPr>
        <p:txBody>
          <a:bodyPr vert="horz" lIns="91440" tIns="45720" rIns="91440" bIns="45720" rtlCol="0" anchor="ctr"/>
          <a:lstStyle>
            <a:lvl1pPr algn="r">
              <a:defRPr sz="1200" b="0" i="0">
                <a:solidFill>
                  <a:schemeClr val="bg2">
                    <a:lumMod val="90000"/>
                  </a:schemeClr>
                </a:solidFill>
                <a:latin typeface="Avenir Book" panose="02000503020000020003" pitchFamily="2"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470900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Lst>
  <p:txStyles>
    <p:title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utsjr.edu.mx/"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utsjr.edu.m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7597545-DCC4-A94B-87CC-E41E973A7D20}"/>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8CDB5BBA-C55A-47E9-ABF5-DB1C679BBE6A}"/>
              </a:ext>
            </a:extLst>
          </p:cNvPr>
          <p:cNvSpPr/>
          <p:nvPr/>
        </p:nvSpPr>
        <p:spPr>
          <a:xfrm>
            <a:off x="1006496" y="544648"/>
            <a:ext cx="10205995" cy="2721514"/>
          </a:xfrm>
          <a:prstGeom prst="rect">
            <a:avLst/>
          </a:prstGeom>
        </p:spPr>
        <p:txBody>
          <a:bodyPr wrap="square">
            <a:spAutoFit/>
          </a:bodyPr>
          <a:lstStyle/>
          <a:p>
            <a:pPr algn="ctr">
              <a:lnSpc>
                <a:spcPct val="110000"/>
              </a:lnSpc>
              <a:spcBef>
                <a:spcPct val="0"/>
              </a:spcBef>
            </a:pPr>
            <a:r>
              <a:rPr lang="es-ES" sz="4500" b="1" dirty="0">
                <a:solidFill>
                  <a:srgbClr val="08406F"/>
                </a:solidFill>
                <a:ea typeface="+mj-ea"/>
                <a:cs typeface="+mj-cs"/>
              </a:rPr>
              <a:t>Trámite de Titulación, Registro de Título y Expedición de Cédula Profesional</a:t>
            </a:r>
          </a:p>
          <a:p>
            <a:pPr algn="ctr">
              <a:lnSpc>
                <a:spcPct val="110000"/>
              </a:lnSpc>
              <a:spcBef>
                <a:spcPct val="0"/>
              </a:spcBef>
            </a:pPr>
            <a:r>
              <a:rPr lang="es-ES" sz="3000" b="1" dirty="0">
                <a:solidFill>
                  <a:srgbClr val="199C7F"/>
                </a:solidFill>
                <a:effectLst>
                  <a:outerShdw blurRad="38100" dist="38100" dir="2700000" algn="tl">
                    <a:srgbClr val="000000">
                      <a:alpha val="43137"/>
                    </a:srgbClr>
                  </a:outerShdw>
                </a:effectLst>
                <a:latin typeface="Avenir Book" panose="02000503020000020003" pitchFamily="2" charset="0"/>
                <a:ea typeface="+mj-ea"/>
                <a:cs typeface="+mj-cs"/>
              </a:rPr>
              <a:t>Para estudiantes del nivel Licenciatura e Ingeniería</a:t>
            </a:r>
          </a:p>
          <a:p>
            <a:pPr algn="ctr">
              <a:lnSpc>
                <a:spcPct val="110000"/>
              </a:lnSpc>
              <a:spcBef>
                <a:spcPct val="0"/>
              </a:spcBef>
            </a:pPr>
            <a:r>
              <a:rPr lang="es-ES" sz="3000" dirty="0">
                <a:solidFill>
                  <a:srgbClr val="199C7F"/>
                </a:solidFill>
                <a:latin typeface="Avenir Book" panose="02000503020000020003" pitchFamily="2" charset="0"/>
                <a:ea typeface="+mj-ea"/>
                <a:cs typeface="+mj-cs"/>
              </a:rPr>
              <a:t>que egresan en abril del 2026</a:t>
            </a:r>
          </a:p>
        </p:txBody>
      </p:sp>
      <p:pic>
        <p:nvPicPr>
          <p:cNvPr id="5" name="Imagen 4">
            <a:extLst>
              <a:ext uri="{FF2B5EF4-FFF2-40B4-BE49-F238E27FC236}">
                <a16:creationId xmlns:a16="http://schemas.microsoft.com/office/drawing/2014/main" id="{9678BA47-C59D-456F-ACF3-DC12BF584E66}"/>
              </a:ext>
            </a:extLst>
          </p:cNvPr>
          <p:cNvPicPr>
            <a:picLocks noChangeAspect="1"/>
          </p:cNvPicPr>
          <p:nvPr/>
        </p:nvPicPr>
        <p:blipFill>
          <a:blip r:embed="rId3"/>
          <a:stretch>
            <a:fillRect/>
          </a:stretch>
        </p:blipFill>
        <p:spPr>
          <a:xfrm>
            <a:off x="5176895" y="3266162"/>
            <a:ext cx="1865195" cy="2504861"/>
          </a:xfrm>
          <a:prstGeom prst="rect">
            <a:avLst/>
          </a:prstGeom>
        </p:spPr>
      </p:pic>
    </p:spTree>
    <p:extLst>
      <p:ext uri="{BB962C8B-B14F-4D97-AF65-F5344CB8AC3E}">
        <p14:creationId xmlns:p14="http://schemas.microsoft.com/office/powerpoint/2010/main" val="77020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861009" y="1668479"/>
            <a:ext cx="10457817" cy="4354715"/>
          </a:xfrm>
          <a:prstGeom prst="rect">
            <a:avLst/>
          </a:prstGeom>
          <a:noFill/>
          <a:ln w="57150" cmpd="thickThin">
            <a:noFill/>
            <a:miter lim="800000"/>
            <a:headEnd/>
            <a:tailEnd/>
          </a:ln>
        </p:spPr>
        <p:txBody>
          <a:bodyPr lIns="144000" rIns="144000"/>
          <a:lstStyle/>
          <a:p>
            <a:pPr marL="342900" indent="-342900" algn="just" eaLnBrk="0" hangingPunct="0">
              <a:spcBef>
                <a:spcPts val="110"/>
              </a:spcBef>
              <a:buAutoNum type="arabicPeriod" startAt="7"/>
              <a:tabLst>
                <a:tab pos="457200" algn="l"/>
              </a:tabLst>
              <a:defRPr/>
            </a:pPr>
            <a:r>
              <a:rPr lang="es-ES" sz="1600" dirty="0">
                <a:latin typeface="Avenir Black" panose="020B0803020203020204" pitchFamily="34" charset="0"/>
              </a:rPr>
              <a:t>Memoria de Estadía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Una vez que la </a:t>
            </a:r>
            <a:r>
              <a:rPr lang="es-ES" sz="1600" b="1" dirty="0">
                <a:solidFill>
                  <a:srgbClr val="199C7F"/>
                </a:solidFill>
                <a:latin typeface="Avenir Book" panose="02000503020000020003" pitchFamily="2" charset="0"/>
              </a:rPr>
              <a:t>UT San Juan </a:t>
            </a:r>
            <a:r>
              <a:rPr lang="es-ES" sz="1600" dirty="0">
                <a:latin typeface="Avenir Book" panose="02000503020000020003" pitchFamily="2" charset="0"/>
              </a:rPr>
              <a:t>y la Unidad Económica aprueben tu Memoria de Estadía:</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Genera el archivo final en .pdf</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Súbelo a tu Portal del Estudiante</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Solicita el visto bueno de tu tutor de estadía</a:t>
            </a:r>
          </a:p>
          <a:p>
            <a:pPr marL="800100" lvl="1" indent="-342900" algn="just" eaLnBrk="0" hangingPunct="0">
              <a:spcBef>
                <a:spcPts val="110"/>
              </a:spcBef>
              <a:buFont typeface="+mj-lt"/>
              <a:buAutoNum type="arabicPeriod"/>
              <a:tabLst>
                <a:tab pos="457200" algn="l"/>
              </a:tabLst>
              <a:defRPr/>
            </a:pPr>
            <a:r>
              <a:rPr lang="es-ES" sz="1600" b="1" dirty="0">
                <a:latin typeface="Avenir Book" panose="02000503020000020003" pitchFamily="2" charset="0"/>
              </a:rPr>
              <a:t>Concluye la entrega digital en el Departamento de Servicios Bibliotecarios</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AutoNum type="arabicPeriod" startAt="8"/>
              <a:tabLst>
                <a:tab pos="457200" algn="l"/>
              </a:tabLst>
              <a:defRPr/>
            </a:pPr>
            <a:r>
              <a:rPr lang="es-ES" sz="1600" dirty="0">
                <a:latin typeface="Avenir Black" panose="020B0803020203020204" pitchFamily="34" charset="0"/>
              </a:rPr>
              <a:t>Encuestas de Egresado</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Responde</a:t>
            </a:r>
            <a:r>
              <a:rPr lang="es-ES" sz="1600" dirty="0">
                <a:latin typeface="Avenir Book" panose="02000503020000020003" pitchFamily="2" charset="0"/>
              </a:rPr>
              <a:t> y entrega la </a:t>
            </a:r>
            <a:r>
              <a:rPr lang="es-ES" sz="1600" b="1" dirty="0">
                <a:latin typeface="Avenir Book" panose="02000503020000020003" pitchFamily="2" charset="0"/>
              </a:rPr>
              <a:t>Encuesta de Egresado</a:t>
            </a:r>
            <a:r>
              <a:rPr lang="es-ES" sz="1600" dirty="0">
                <a:latin typeface="Avenir Book" panose="02000503020000020003" pitchFamily="2" charset="0"/>
              </a:rPr>
              <a:t> en la Dirección de Vinculación (Coordinación de Relaciones con el Sector Productivo).</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AutoNum type="arabicPeriod" startAt="9"/>
              <a:tabLst>
                <a:tab pos="457200" algn="l"/>
              </a:tabLst>
              <a:defRPr/>
            </a:pPr>
            <a:r>
              <a:rPr lang="es-ES" sz="1600" dirty="0">
                <a:latin typeface="Avenir Black" panose="020B0803020203020204" pitchFamily="34" charset="0"/>
              </a:rPr>
              <a:t>Verificación de adeudos</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Revisa en tu Portal del Estudiante que no tengas pendientes de:</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Documentación Oficial</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Materiales de almacén</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Material bibliográfico</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Encuestas por contestar</a:t>
            </a:r>
          </a:p>
          <a:p>
            <a:pPr marL="742950" lvl="1"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Pagos</a:t>
            </a:r>
          </a:p>
          <a:p>
            <a:pPr algn="just" eaLnBrk="0" hangingPunct="0">
              <a:spcBef>
                <a:spcPts val="110"/>
              </a:spcBef>
              <a:tabLst>
                <a:tab pos="457200" algn="l"/>
              </a:tabLst>
              <a:defRPr/>
            </a:pPr>
            <a:endParaRPr lang="es-ES" sz="1600" dirty="0">
              <a:latin typeface="Avenir Black" panose="020B0803020203020204" pitchFamily="34" charset="0"/>
            </a:endParaRPr>
          </a:p>
          <a:p>
            <a:pPr marL="342900" indent="-342900" algn="just" eaLnBrk="0" hangingPunct="0">
              <a:spcBef>
                <a:spcPts val="110"/>
              </a:spcBef>
              <a:buAutoNum type="arabicPeriod" startAt="7"/>
              <a:tabLst>
                <a:tab pos="457200" algn="l"/>
              </a:tabLst>
              <a:defRPr/>
            </a:pPr>
            <a:endParaRPr lang="es-ES" sz="1600" dirty="0">
              <a:latin typeface="Avenir Book" panose="02000503020000020003" pitchFamily="2" charset="0"/>
            </a:endParaRPr>
          </a:p>
        </p:txBody>
      </p:sp>
      <p:pic>
        <p:nvPicPr>
          <p:cNvPr id="3076" name="Picture 4" descr="Graduado - Iconos gratis de educación">
            <a:extLst>
              <a:ext uri="{FF2B5EF4-FFF2-40B4-BE49-F238E27FC236}">
                <a16:creationId xmlns:a16="http://schemas.microsoft.com/office/drawing/2014/main" id="{A25DB824-7F9F-4E73-83F9-B0AD9A176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294" y="4392663"/>
            <a:ext cx="1630532" cy="163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3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654231"/>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524436" y="1363679"/>
            <a:ext cx="11299645" cy="5211292"/>
          </a:xfrm>
          <a:prstGeom prst="rect">
            <a:avLst/>
          </a:prstGeom>
          <a:noFill/>
          <a:ln w="57150" cmpd="thickThin">
            <a:noFill/>
            <a:miter lim="800000"/>
            <a:headEnd/>
            <a:tailEnd/>
          </a:ln>
        </p:spPr>
        <p:txBody>
          <a:bodyPr lIns="144000" rIns="144000"/>
          <a:lstStyle/>
          <a:p>
            <a:pPr algn="just" eaLnBrk="0" hangingPunct="0">
              <a:spcBef>
                <a:spcPts val="110"/>
              </a:spcBef>
              <a:tabLst>
                <a:tab pos="457200" algn="l"/>
              </a:tabLst>
              <a:defRPr/>
            </a:pPr>
            <a:r>
              <a:rPr lang="es-ES" sz="1600" dirty="0">
                <a:latin typeface="Avenir Black" panose="020B0803020203020204" pitchFamily="34" charset="0"/>
              </a:rPr>
              <a:t>10. Titulación - Proceso en línea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Ingresa al </a:t>
            </a:r>
            <a:r>
              <a:rPr lang="es-ES" sz="1600" b="1" dirty="0">
                <a:latin typeface="Avenir Book" panose="02000503020000020003" pitchFamily="2" charset="0"/>
              </a:rPr>
              <a:t>Portal del Estudiante -&gt; Académicos -&gt; Estadías</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Descarga el documento </a:t>
            </a:r>
            <a:r>
              <a:rPr lang="es-ES" sz="1600" b="1" dirty="0">
                <a:latin typeface="Avenir Book" panose="02000503020000020003" pitchFamily="2" charset="0"/>
              </a:rPr>
              <a:t>“Manual Estudiante”</a:t>
            </a:r>
            <a:r>
              <a:rPr lang="es-ES" sz="1600" dirty="0">
                <a:latin typeface="Avenir Book" panose="02000503020000020003" pitchFamily="2" charset="0"/>
              </a:rPr>
              <a:t>, donde encontrarás el procedimiento detallado y ejecuta el proceso para generar los siguientes documentos:</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Oficio de Autorización y Aprobación de la Memoria de Estadía</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Calificaciones del Estudiante en su Estadía en la Unidad Económica</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Acta de Toma de Protesta</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Formato de no adeudo</a:t>
            </a:r>
          </a:p>
          <a:p>
            <a:pPr marL="800100" lvl="1" indent="-342900" algn="just" eaLnBrk="0" hangingPunct="0">
              <a:spcBef>
                <a:spcPts val="110"/>
              </a:spcBef>
              <a:buFont typeface="+mj-lt"/>
              <a:buAutoNum type="alphaLcParenR"/>
              <a:tabLst>
                <a:tab pos="457200" algn="l"/>
              </a:tabLst>
              <a:defRPr/>
            </a:pPr>
            <a:r>
              <a:rPr lang="es-ES" sz="1600" b="1" dirty="0">
                <a:latin typeface="Avenir Book" panose="02000503020000020003" pitchFamily="2" charset="0"/>
              </a:rPr>
              <a:t>Documento de confirmación de datos para el trámite de cédula profesional electrónica</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Font typeface="+mj-lt"/>
              <a:buAutoNum type="arabicPeriod" startAt="11"/>
              <a:tabLst>
                <a:tab pos="457200" algn="l"/>
              </a:tabLst>
              <a:defRPr/>
            </a:pPr>
            <a:r>
              <a:rPr lang="es-ES" sz="1600" dirty="0">
                <a:latin typeface="Avenir Black" panose="020B0803020203020204" pitchFamily="34" charset="0"/>
              </a:rPr>
              <a:t>Toma de Protesta Egresado - Titulado</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Sustenta el </a:t>
            </a:r>
            <a:r>
              <a:rPr lang="es-ES" sz="1600" b="1" dirty="0">
                <a:latin typeface="Avenir Book" panose="02000503020000020003" pitchFamily="2" charset="0"/>
              </a:rPr>
              <a:t>Acto Protocolario de Réplica de la Memoria de Estadía y Toma de Protesta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El medio será indicado por la </a:t>
            </a:r>
            <a:r>
              <a:rPr lang="es-ES" sz="1600" b="1" dirty="0">
                <a:latin typeface="Avenir Book" panose="02000503020000020003" pitchFamily="2" charset="0"/>
              </a:rPr>
              <a:t>Dirección de Carrera y la Unidad Económica </a:t>
            </a:r>
            <a:r>
              <a:rPr lang="es-ES" sz="1600" dirty="0">
                <a:latin typeface="Avenir Book" panose="02000503020000020003" pitchFamily="2" charset="0"/>
              </a:rPr>
              <a:t>(Presencial o virtual)</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Font typeface="+mj-lt"/>
              <a:buAutoNum type="arabicPeriod" startAt="12"/>
              <a:tabLst>
                <a:tab pos="457200" algn="l"/>
              </a:tabLst>
              <a:defRPr/>
            </a:pPr>
            <a:r>
              <a:rPr lang="es-ES" sz="1600" dirty="0">
                <a:latin typeface="Avenir Black" panose="020B0803020203020204" pitchFamily="34" charset="0"/>
              </a:rPr>
              <a:t>e.firma SAT</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Contar con tu </a:t>
            </a:r>
            <a:r>
              <a:rPr lang="es-ES" sz="1600" b="1" dirty="0">
                <a:latin typeface="Avenir Book" panose="02000503020000020003" pitchFamily="2" charset="0"/>
              </a:rPr>
              <a:t>e.firma del SAT (Servicio de Administración Tributaria)</a:t>
            </a:r>
            <a:r>
              <a:rPr lang="es-ES" sz="1600" dirty="0">
                <a:latin typeface="Avenir Book" panose="02000503020000020003" pitchFamily="2" charset="0"/>
              </a:rPr>
              <a:t> es </a:t>
            </a:r>
            <a:r>
              <a:rPr lang="es-ES" sz="1600" b="1" dirty="0">
                <a:latin typeface="Avenir Book" panose="02000503020000020003" pitchFamily="2" charset="0"/>
              </a:rPr>
              <a:t>requisito indispensable</a:t>
            </a:r>
          </a:p>
          <a:p>
            <a:pPr marL="285750" indent="-285750" algn="just" eaLnBrk="0" hangingPunct="0">
              <a:spcBef>
                <a:spcPts val="110"/>
              </a:spcBef>
              <a:buFont typeface="Courier New" panose="02070309020205020404" pitchFamily="49" charset="0"/>
              <a:buChar char="o"/>
              <a:tabLst>
                <a:tab pos="457200" algn="l"/>
              </a:tabLst>
              <a:defRPr/>
            </a:pPr>
            <a:r>
              <a:rPr lang="es-ES" sz="1600" dirty="0">
                <a:solidFill>
                  <a:srgbClr val="0070C0"/>
                </a:solidFill>
                <a:latin typeface="Avenir Book" panose="02000503020000020003" pitchFamily="2" charset="0"/>
              </a:rPr>
              <a:t>Sin este requisito no podrás obtener tu </a:t>
            </a:r>
            <a:r>
              <a:rPr lang="es-ES" sz="1600" b="1" dirty="0">
                <a:solidFill>
                  <a:srgbClr val="0070C0"/>
                </a:solidFill>
                <a:latin typeface="Avenir Book" panose="02000503020000020003" pitchFamily="2" charset="0"/>
              </a:rPr>
              <a:t>cédula profesional electrónica</a:t>
            </a:r>
            <a:r>
              <a:rPr lang="es-ES" sz="1600" dirty="0">
                <a:solidFill>
                  <a:srgbClr val="0070C0"/>
                </a:solidFill>
                <a:latin typeface="Avenir Book" panose="02000503020000020003" pitchFamily="2" charset="0"/>
              </a:rPr>
              <a:t> en la plataforma de la </a:t>
            </a:r>
            <a:r>
              <a:rPr lang="es-ES" sz="1600" b="1" dirty="0">
                <a:solidFill>
                  <a:srgbClr val="0070C0"/>
                </a:solidFill>
                <a:latin typeface="Avenir Book" panose="02000503020000020003" pitchFamily="2" charset="0"/>
              </a:rPr>
              <a:t>Dirección General de Profesiones (CDMX)</a:t>
            </a:r>
            <a:r>
              <a:rPr lang="es-ES" sz="1600" dirty="0">
                <a:solidFill>
                  <a:srgbClr val="0070C0"/>
                </a:solidFill>
                <a:latin typeface="Avenir Book" panose="02000503020000020003" pitchFamily="2" charset="0"/>
              </a:rPr>
              <a:t>.</a:t>
            </a:r>
          </a:p>
          <a:p>
            <a:pPr marL="285750" indent="-285750" algn="just" eaLnBrk="0" hangingPunct="0">
              <a:spcBef>
                <a:spcPts val="110"/>
              </a:spcBef>
              <a:buFont typeface="Courier New" panose="02070309020205020404" pitchFamily="49" charset="0"/>
              <a:buChar char="o"/>
              <a:tabLst>
                <a:tab pos="457200" algn="l"/>
              </a:tabLst>
              <a:defRPr/>
            </a:pPr>
            <a:endParaRPr lang="es-ES" sz="1600" dirty="0">
              <a:solidFill>
                <a:srgbClr val="0070C0"/>
              </a:solidFill>
              <a:latin typeface="Avenir Book" panose="02000503020000020003" pitchFamily="2" charset="0"/>
            </a:endParaRPr>
          </a:p>
          <a:p>
            <a:pPr algn="just" eaLnBrk="0" hangingPunct="0">
              <a:spcBef>
                <a:spcPts val="110"/>
              </a:spcBef>
              <a:tabLst>
                <a:tab pos="457200" algn="l"/>
              </a:tabLst>
              <a:defRPr/>
            </a:pPr>
            <a:r>
              <a:rPr lang="es-MX" sz="1600" dirty="0">
                <a:latin typeface="Avenir Black" panose="020B0803020203020204" pitchFamily="34" charset="0"/>
              </a:rPr>
              <a:t>Nota:</a:t>
            </a:r>
            <a:r>
              <a:rPr lang="es-MX" sz="1600" dirty="0">
                <a:latin typeface="Avenir Book" panose="02000503020000020003" pitchFamily="2" charset="0"/>
              </a:rPr>
              <a:t> </a:t>
            </a:r>
            <a:r>
              <a:rPr lang="es-MX" sz="1600" dirty="0">
                <a:solidFill>
                  <a:srgbClr val="002060"/>
                </a:solidFill>
                <a:latin typeface="Avenir Book" panose="02000503020000020003" pitchFamily="2" charset="0"/>
              </a:rPr>
              <a:t>Todo Egresado Titulado de la UTSJR, podrán gestionar </a:t>
            </a:r>
            <a:r>
              <a:rPr lang="es-MX" sz="1600" dirty="0">
                <a:solidFill>
                  <a:srgbClr val="002060"/>
                </a:solidFill>
                <a:latin typeface="Avenir Black" panose="020B0803020203020204" pitchFamily="34" charset="0"/>
              </a:rPr>
              <a:t>su Cédula Profesional Estatal de Querétaro.</a:t>
            </a:r>
          </a:p>
          <a:p>
            <a:pPr algn="just" eaLnBrk="0" hangingPunct="0">
              <a:spcBef>
                <a:spcPts val="110"/>
              </a:spcBef>
              <a:tabLst>
                <a:tab pos="457200" algn="l"/>
              </a:tabLst>
              <a:defRPr/>
            </a:pPr>
            <a:endParaRPr lang="es-ES" sz="1600" dirty="0">
              <a:solidFill>
                <a:srgbClr val="0070C0"/>
              </a:solidFill>
              <a:latin typeface="Avenir Book" panose="02000503020000020003" pitchFamily="2" charset="0"/>
            </a:endParaRPr>
          </a:p>
          <a:p>
            <a:pPr marL="342900" indent="-342900" algn="just" eaLnBrk="0" hangingPunct="0">
              <a:spcBef>
                <a:spcPts val="110"/>
              </a:spcBef>
              <a:buAutoNum type="arabicPeriod" startAt="7"/>
              <a:tabLst>
                <a:tab pos="457200" algn="l"/>
              </a:tabLst>
              <a:defRPr/>
            </a:pPr>
            <a:endParaRPr lang="es-ES" sz="1600" dirty="0">
              <a:latin typeface="Avenir Book" panose="02000503020000020003" pitchFamily="2" charset="0"/>
            </a:endParaRPr>
          </a:p>
        </p:txBody>
      </p:sp>
    </p:spTree>
    <p:extLst>
      <p:ext uri="{BB962C8B-B14F-4D97-AF65-F5344CB8AC3E}">
        <p14:creationId xmlns:p14="http://schemas.microsoft.com/office/powerpoint/2010/main" val="23589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794892" y="1603890"/>
            <a:ext cx="10629204" cy="3650220"/>
          </a:xfrm>
          <a:prstGeom prst="rect">
            <a:avLst/>
          </a:prstGeom>
          <a:noFill/>
          <a:ln w="57150" cmpd="thickThin">
            <a:noFill/>
            <a:miter lim="800000"/>
            <a:headEnd/>
            <a:tailEnd/>
          </a:ln>
        </p:spPr>
        <p:txBody>
          <a:bodyPr lIns="144000" rIns="144000"/>
          <a:lstStyle/>
          <a:p>
            <a:pPr marL="285750" indent="-285750">
              <a:buFont typeface="Wingdings" panose="05000000000000000000" pitchFamily="2" charset="2"/>
              <a:buChar char="ü"/>
            </a:pPr>
            <a:r>
              <a:rPr lang="es-ES" dirty="0">
                <a:latin typeface="Avenir Book" panose="02000503020000020003" pitchFamily="2" charset="0"/>
              </a:rPr>
              <a:t>Toda la documentación del punto 10 debe integrarse y firmarse electrónicamente por el egresado, su asesor y el Director de Carrera </a:t>
            </a:r>
            <a:r>
              <a:rPr lang="es-ES" b="1" dirty="0">
                <a:latin typeface="Avenir Book" panose="02000503020000020003" pitchFamily="2" charset="0"/>
              </a:rPr>
              <a:t>a más tardar un día después de la fecha del Acta de Toma de Protesta</a:t>
            </a:r>
            <a:r>
              <a:rPr lang="es-ES" dirty="0">
                <a:latin typeface="Avenir Book" panose="02000503020000020003" pitchFamily="2" charset="0"/>
              </a:rPr>
              <a:t>.</a:t>
            </a:r>
          </a:p>
          <a:p>
            <a:pPr marL="285750" indent="-285750">
              <a:buFont typeface="Wingdings" panose="05000000000000000000" pitchFamily="2" charset="2"/>
              <a:buChar char="ü"/>
            </a:pPr>
            <a:endParaRPr lang="es-ES" dirty="0">
              <a:latin typeface="Avenir Book" panose="02000503020000020003" pitchFamily="2" charset="0"/>
            </a:endParaRPr>
          </a:p>
          <a:p>
            <a:pPr marL="285750" indent="-285750">
              <a:buFont typeface="Wingdings" panose="05000000000000000000" pitchFamily="2" charset="2"/>
              <a:buChar char="ü"/>
            </a:pPr>
            <a:r>
              <a:rPr lang="es-ES" dirty="0">
                <a:latin typeface="Avenir Book" panose="02000503020000020003" pitchFamily="2" charset="0"/>
              </a:rPr>
              <a:t>Los pasos del </a:t>
            </a:r>
            <a:r>
              <a:rPr lang="es-ES" b="1" dirty="0">
                <a:latin typeface="Avenir Book" panose="02000503020000020003" pitchFamily="2" charset="0"/>
              </a:rPr>
              <a:t>6 al 10 deben realizarse del 24 de abril al 29 de mayo de 2026</a:t>
            </a:r>
            <a:r>
              <a:rPr lang="es-ES" dirty="0">
                <a:latin typeface="Avenir Book" panose="02000503020000020003" pitchFamily="2" charset="0"/>
              </a:rPr>
              <a:t>. No se aceptan trámites con fechas del mes anterior una vez iniciado un nuevo mes.</a:t>
            </a:r>
          </a:p>
          <a:p>
            <a:pPr marL="285750" indent="-285750">
              <a:buFont typeface="Wingdings" panose="05000000000000000000" pitchFamily="2" charset="2"/>
              <a:buChar char="ü"/>
            </a:pPr>
            <a:endParaRPr lang="es-ES" dirty="0">
              <a:latin typeface="Avenir Book" panose="02000503020000020003" pitchFamily="2" charset="0"/>
            </a:endParaRPr>
          </a:p>
          <a:p>
            <a:pPr marL="285750" indent="-285750">
              <a:buFont typeface="Wingdings" panose="05000000000000000000" pitchFamily="2" charset="2"/>
              <a:buChar char="ü"/>
            </a:pPr>
            <a:r>
              <a:rPr lang="es-ES" dirty="0">
                <a:latin typeface="Avenir Book" panose="02000503020000020003" pitchFamily="2" charset="0"/>
              </a:rPr>
              <a:t>Tras la firma electrónica en el Portal del Estudiante, </a:t>
            </a:r>
            <a:r>
              <a:rPr lang="es-ES" b="1" dirty="0">
                <a:latin typeface="Avenir Book" panose="02000503020000020003" pitchFamily="2" charset="0"/>
              </a:rPr>
              <a:t>Servicios Escolares revisará y aprobará los documentos</a:t>
            </a:r>
            <a:r>
              <a:rPr lang="es-ES" dirty="0">
                <a:latin typeface="Avenir Book" panose="02000503020000020003" pitchFamily="2" charset="0"/>
              </a:rPr>
              <a:t> para realizar el trámite ante la </a:t>
            </a:r>
            <a:r>
              <a:rPr lang="es-ES" b="1" dirty="0">
                <a:latin typeface="Avenir Book" panose="02000503020000020003" pitchFamily="2" charset="0"/>
              </a:rPr>
              <a:t>Dirección General de Profesiones (CDMX)</a:t>
            </a:r>
            <a:r>
              <a:rPr lang="es-ES" dirty="0">
                <a:latin typeface="Avenir Book" panose="02000503020000020003" pitchFamily="2" charset="0"/>
              </a:rPr>
              <a:t>.</a:t>
            </a:r>
          </a:p>
          <a:p>
            <a:pPr marL="285750" indent="-285750">
              <a:buFont typeface="Wingdings" panose="05000000000000000000" pitchFamily="2" charset="2"/>
              <a:buChar char="ü"/>
            </a:pPr>
            <a:endParaRPr lang="es-ES" dirty="0">
              <a:latin typeface="Avenir Book" panose="02000503020000020003" pitchFamily="2" charset="0"/>
            </a:endParaRPr>
          </a:p>
          <a:p>
            <a:pPr marL="285750" indent="-285750">
              <a:buFont typeface="Wingdings" panose="05000000000000000000" pitchFamily="2" charset="2"/>
              <a:buChar char="ü"/>
            </a:pPr>
            <a:r>
              <a:rPr lang="es-ES" dirty="0">
                <a:latin typeface="Avenir Book" panose="02000503020000020003" pitchFamily="2" charset="0"/>
              </a:rPr>
              <a:t>La </a:t>
            </a:r>
            <a:r>
              <a:rPr lang="es-ES" b="1" dirty="0">
                <a:latin typeface="Avenir Book" panose="02000503020000020003" pitchFamily="2" charset="0"/>
              </a:rPr>
              <a:t>fecha, hora y lugar de la Ceremonia de Graduación</a:t>
            </a:r>
            <a:r>
              <a:rPr lang="es-ES" dirty="0">
                <a:latin typeface="Avenir Book" panose="02000503020000020003" pitchFamily="2" charset="0"/>
              </a:rPr>
              <a:t> serán informados por cada Dirección de Carrera.</a:t>
            </a:r>
          </a:p>
          <a:p>
            <a:pPr marL="285750" indent="-285750">
              <a:buFont typeface="Wingdings" panose="05000000000000000000" pitchFamily="2" charset="2"/>
              <a:buChar char="ü"/>
            </a:pPr>
            <a:endParaRPr lang="es-ES" dirty="0">
              <a:latin typeface="Avenir Book" panose="02000503020000020003" pitchFamily="2" charset="0"/>
            </a:endParaRPr>
          </a:p>
          <a:p>
            <a:pPr marL="285750" indent="-285750">
              <a:buFont typeface="Wingdings" panose="05000000000000000000" pitchFamily="2" charset="2"/>
              <a:buChar char="ü"/>
            </a:pPr>
            <a:r>
              <a:rPr lang="es-ES" dirty="0">
                <a:latin typeface="Avenir Book" panose="02000503020000020003" pitchFamily="2" charset="0"/>
              </a:rPr>
              <a:t>Cuando la Dirección General de Profesiones emita la </a:t>
            </a:r>
            <a:r>
              <a:rPr lang="es-ES" b="1" dirty="0">
                <a:latin typeface="Avenir Book" panose="02000503020000020003" pitchFamily="2" charset="0"/>
              </a:rPr>
              <a:t>cédula profesional electrónica</a:t>
            </a:r>
            <a:r>
              <a:rPr lang="es-ES" dirty="0">
                <a:latin typeface="Avenir Book" panose="02000503020000020003" pitchFamily="2" charset="0"/>
              </a:rPr>
              <a:t>, el egresado recibirá un </a:t>
            </a:r>
            <a:r>
              <a:rPr lang="es-ES" b="1" dirty="0">
                <a:latin typeface="Avenir Book" panose="02000503020000020003" pitchFamily="2" charset="0"/>
              </a:rPr>
              <a:t>correo con las instrucciones para obtenerla</a:t>
            </a:r>
            <a:r>
              <a:rPr lang="es-ES" dirty="0">
                <a:latin typeface="Avenir Book" panose="02000503020000020003" pitchFamily="2" charset="0"/>
              </a:rPr>
              <a:t>.</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266700" lvl="1" indent="-174625" algn="just" eaLnBrk="0" hangingPunct="0">
              <a:spcBef>
                <a:spcPct val="20000"/>
              </a:spcBef>
              <a:buFont typeface="Wingdings" pitchFamily="2" charset="2"/>
              <a:buChar char="ü"/>
              <a:defRPr/>
            </a:pPr>
            <a:endParaRPr lang="es-ES_tradnl" sz="1700" dirty="0">
              <a:latin typeface="Avenir Book" panose="02000503020000020003" pitchFamily="2"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44012" y="64019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Importante</a:t>
            </a:r>
            <a:endParaRPr lang="es-MX" sz="2800" b="0" dirty="0">
              <a:solidFill>
                <a:srgbClr val="199C7F"/>
              </a:solidFill>
              <a:latin typeface="Avenir Black" panose="020B0803020203020204" pitchFamily="34" charset="0"/>
            </a:endParaRPr>
          </a:p>
        </p:txBody>
      </p:sp>
    </p:spTree>
    <p:extLst>
      <p:ext uri="{BB962C8B-B14F-4D97-AF65-F5344CB8AC3E}">
        <p14:creationId xmlns:p14="http://schemas.microsoft.com/office/powerpoint/2010/main" val="263987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59059" y="1632268"/>
            <a:ext cx="8123999" cy="966290"/>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ES" dirty="0">
                <a:latin typeface="Avenir Book" panose="02000503020000020003" pitchFamily="2" charset="0"/>
              </a:rPr>
              <a:t>Para obtener la </a:t>
            </a:r>
            <a:r>
              <a:rPr lang="es-ES" b="1" dirty="0">
                <a:latin typeface="Avenir Book" panose="02000503020000020003" pitchFamily="2" charset="0"/>
              </a:rPr>
              <a:t>cédula profesional electrónica </a:t>
            </a:r>
            <a:r>
              <a:rPr lang="es-ES" dirty="0">
                <a:latin typeface="Avenir Book" panose="02000503020000020003" pitchFamily="2" charset="0"/>
              </a:rPr>
              <a:t>de la Dirección de General de Profesiones de las CDMX, el titulado debe contar con su </a:t>
            </a:r>
            <a:r>
              <a:rPr lang="es-ES" b="1" dirty="0" err="1">
                <a:latin typeface="Avenir Book" panose="02000503020000020003" pitchFamily="2" charset="0"/>
              </a:rPr>
              <a:t>e.firma</a:t>
            </a:r>
            <a:r>
              <a:rPr lang="es-ES" b="1" dirty="0">
                <a:latin typeface="Avenir Book" panose="02000503020000020003" pitchFamily="2" charset="0"/>
              </a:rPr>
              <a:t> vigente del SAT</a:t>
            </a:r>
            <a:r>
              <a:rPr lang="es-ES" dirty="0">
                <a:latin typeface="Avenir Book" panose="02000503020000020003" pitchFamily="2" charset="0"/>
              </a:rPr>
              <a:t> y realizar el pago del trámite con </a:t>
            </a:r>
            <a:r>
              <a:rPr lang="es-ES" b="1" dirty="0">
                <a:latin typeface="Avenir Book" panose="02000503020000020003" pitchFamily="2" charset="0"/>
              </a:rPr>
              <a:t>tarjeta bancaria</a:t>
            </a:r>
            <a:r>
              <a:rPr lang="es-ES" dirty="0">
                <a:latin typeface="Avenir Book" panose="02000503020000020003" pitchFamily="2" charset="0"/>
              </a:rPr>
              <a:t>.</a:t>
            </a:r>
            <a:endParaRPr lang="es-ES_tradnl" dirty="0">
              <a:latin typeface="Avenir Book" panose="02000503020000020003" pitchFamily="2" charset="0"/>
            </a:endParaRPr>
          </a:p>
        </p:txBody>
      </p:sp>
      <p:sp>
        <p:nvSpPr>
          <p:cNvPr id="6" name="Título 1">
            <a:extLst>
              <a:ext uri="{FF2B5EF4-FFF2-40B4-BE49-F238E27FC236}">
                <a16:creationId xmlns:a16="http://schemas.microsoft.com/office/drawing/2014/main" id="{75CCFAD8-B442-4979-8338-F2F8B71582E1}"/>
              </a:ext>
            </a:extLst>
          </p:cNvPr>
          <p:cNvSpPr txBox="1">
            <a:spLocks/>
          </p:cNvSpPr>
          <p:nvPr/>
        </p:nvSpPr>
        <p:spPr>
          <a:xfrm>
            <a:off x="744429" y="65324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Importante</a:t>
            </a:r>
            <a:endParaRPr lang="es-MX" sz="2800" b="0" dirty="0">
              <a:solidFill>
                <a:srgbClr val="199C7F"/>
              </a:solidFill>
              <a:latin typeface="Avenir Black" panose="020B0803020203020204" pitchFamily="34" charset="0"/>
            </a:endParaRPr>
          </a:p>
        </p:txBody>
      </p:sp>
      <p:pic>
        <p:nvPicPr>
          <p:cNvPr id="2050" name="Picture 2" descr="Qué significa el logo del SAT? – Piedra Consultores">
            <a:extLst>
              <a:ext uri="{FF2B5EF4-FFF2-40B4-BE49-F238E27FC236}">
                <a16:creationId xmlns:a16="http://schemas.microsoft.com/office/drawing/2014/main" id="{D3BD5115-206B-4EA2-965C-B1CCD2647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946" y="1499064"/>
            <a:ext cx="2752624" cy="12326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3B271897-D07F-4376-8BD5-F18BF4AF791A}"/>
              </a:ext>
            </a:extLst>
          </p:cNvPr>
          <p:cNvSpPr>
            <a:spLocks noChangeArrowheads="1"/>
          </p:cNvSpPr>
          <p:nvPr/>
        </p:nvSpPr>
        <p:spPr bwMode="auto">
          <a:xfrm>
            <a:off x="544012" y="2864964"/>
            <a:ext cx="11032558" cy="2657827"/>
          </a:xfrm>
          <a:prstGeom prst="rect">
            <a:avLst/>
          </a:prstGeom>
          <a:noFill/>
          <a:ln w="57150" cmpd="thickThin">
            <a:noFill/>
            <a:miter lim="800000"/>
            <a:headEnd/>
            <a:tailEnd/>
          </a:ln>
        </p:spPr>
        <p:txBody>
          <a:bodyPr lIns="144000" rIns="144000"/>
          <a:lstStyle/>
          <a:p>
            <a:pPr marL="450850" lvl="1" indent="-368300" algn="just" eaLnBrk="0" hangingPunct="0">
              <a:spcBef>
                <a:spcPct val="20000"/>
              </a:spcBef>
              <a:buFont typeface="Wingdings" pitchFamily="2" charset="2"/>
              <a:buChar char="ü"/>
              <a:defRPr/>
            </a:pPr>
            <a:r>
              <a:rPr lang="es-ES" dirty="0">
                <a:latin typeface="Avenir Book" panose="02000503020000020003" pitchFamily="2" charset="0"/>
              </a:rPr>
              <a:t>Después de obtenerla, deberá </a:t>
            </a:r>
            <a:r>
              <a:rPr lang="es-ES" b="1" dirty="0">
                <a:latin typeface="Avenir Book" panose="02000503020000020003" pitchFamily="2" charset="0"/>
              </a:rPr>
              <a:t>subirla a la plataforma de la UTSJR</a:t>
            </a:r>
            <a:r>
              <a:rPr lang="es-ES" dirty="0">
                <a:latin typeface="Avenir Book" panose="02000503020000020003" pitchFamily="2" charset="0"/>
              </a:rPr>
              <a:t> (</a:t>
            </a:r>
            <a:r>
              <a:rPr lang="es-ES" dirty="0">
                <a:latin typeface="Avenir Book" panose="02000503020000020003" pitchFamily="2" charset="0"/>
                <a:hlinkClick r:id="rId3"/>
              </a:rPr>
              <a:t>www.utsjr.edu.mx</a:t>
            </a:r>
            <a:r>
              <a:rPr lang="es-ES" dirty="0">
                <a:latin typeface="Avenir Book" panose="02000503020000020003" pitchFamily="2" charset="0"/>
              </a:rPr>
              <a:t> → Accesos Externos → Trámites Egresados) y </a:t>
            </a:r>
            <a:r>
              <a:rPr lang="es-ES" b="1" dirty="0">
                <a:latin typeface="Avenir Book" panose="02000503020000020003" pitchFamily="2" charset="0"/>
              </a:rPr>
              <a:t>avisar al Departamento de Servicios Escolares</a:t>
            </a:r>
            <a:r>
              <a:rPr lang="es-ES" dirty="0">
                <a:latin typeface="Avenir Book" panose="02000503020000020003" pitchFamily="2" charset="0"/>
              </a:rPr>
              <a:t> para su verificación y aprobación.</a:t>
            </a:r>
          </a:p>
          <a:p>
            <a:pPr marL="450850" lvl="1" indent="-368300" algn="just" eaLnBrk="0" hangingPunct="0">
              <a:spcBef>
                <a:spcPct val="20000"/>
              </a:spcBef>
              <a:buFont typeface="Wingdings" pitchFamily="2" charset="2"/>
              <a:buChar char="ü"/>
              <a:defRPr/>
            </a:pPr>
            <a:endParaRPr lang="es-MX" sz="1400"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b="1" dirty="0">
                <a:latin typeface="Avenir Black" panose="020B0803020203020204" pitchFamily="34" charset="0"/>
              </a:rPr>
              <a:t>Es necesario </a:t>
            </a:r>
            <a:r>
              <a:rPr lang="es-ES" b="1" dirty="0">
                <a:latin typeface="Avenir Black" panose="020B0803020203020204" pitchFamily="34" charset="0"/>
              </a:rPr>
              <a:t>todos los próximos egresados tramiten o actualicen su </a:t>
            </a:r>
            <a:r>
              <a:rPr lang="es-ES" b="1" dirty="0" err="1">
                <a:latin typeface="Avenir Black" panose="020B0803020203020204" pitchFamily="34" charset="0"/>
              </a:rPr>
              <a:t>e.firma</a:t>
            </a:r>
            <a:r>
              <a:rPr lang="es-ES" dirty="0">
                <a:latin typeface="Avenir Black" panose="020B0803020203020204" pitchFamily="34" charset="0"/>
              </a:rPr>
              <a:t>, ya que es gratuita y necesaria para el proceso</a:t>
            </a:r>
            <a:r>
              <a:rPr lang="es-ES" dirty="0"/>
              <a:t>.</a:t>
            </a:r>
          </a:p>
          <a:p>
            <a:pPr marL="450850" lvl="1" indent="-368300" algn="just" eaLnBrk="0" hangingPunct="0">
              <a:spcBef>
                <a:spcPct val="20000"/>
              </a:spcBef>
              <a:buFont typeface="Wingdings" pitchFamily="2" charset="2"/>
              <a:buChar char="ü"/>
              <a:defRPr/>
            </a:pPr>
            <a:endParaRPr lang="es-MX" dirty="0">
              <a:latin typeface="Avenir Book" panose="02000503020000020003" pitchFamily="2" charset="0"/>
            </a:endParaRPr>
          </a:p>
          <a:p>
            <a:pPr marL="450850" lvl="1" indent="-368300" algn="just" eaLnBrk="0" hangingPunct="0">
              <a:spcBef>
                <a:spcPct val="20000"/>
              </a:spcBef>
              <a:buFont typeface="Wingdings" pitchFamily="2" charset="2"/>
              <a:buChar char="ü"/>
              <a:defRPr/>
            </a:pPr>
            <a:r>
              <a:rPr lang="es-MX" dirty="0">
                <a:latin typeface="Avenir Book" panose="02000503020000020003" pitchFamily="2" charset="0"/>
              </a:rPr>
              <a:t>Una vez que los egresados cuenten con toda su documentación oficial podrán gestionar su tramite de Cédula Profesional Estatal de Querétaro.</a:t>
            </a:r>
            <a:endParaRPr lang="es-ES_tradnl" dirty="0">
              <a:latin typeface="Avenir Book" panose="02000503020000020003" pitchFamily="2" charset="0"/>
            </a:endParaRPr>
          </a:p>
        </p:txBody>
      </p:sp>
    </p:spTree>
    <p:extLst>
      <p:ext uri="{BB962C8B-B14F-4D97-AF65-F5344CB8AC3E}">
        <p14:creationId xmlns:p14="http://schemas.microsoft.com/office/powerpoint/2010/main" val="150729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92336" y="1360191"/>
            <a:ext cx="11434315" cy="5167083"/>
          </a:xfrm>
          <a:prstGeom prst="rect">
            <a:avLst/>
          </a:prstGeom>
          <a:noFill/>
          <a:ln w="57150" cmpd="thickThin">
            <a:noFill/>
            <a:miter lim="800000"/>
            <a:headEnd/>
            <a:tailEnd/>
          </a:ln>
        </p:spPr>
        <p:txBody>
          <a:bodyPr lIns="144000" rIns="144000"/>
          <a:lstStyle/>
          <a:p>
            <a:pPr marL="92075" lvl="1" algn="just" eaLnBrk="0" hangingPunct="0">
              <a:spcBef>
                <a:spcPct val="20000"/>
              </a:spcBef>
              <a:defRPr/>
            </a:pPr>
            <a:r>
              <a:rPr lang="es-ES" sz="1600" dirty="0">
                <a:latin typeface="Avenir Book" panose="02000503020000020003" pitchFamily="2" charset="0"/>
              </a:rPr>
              <a:t>Hacemos de su conocimiento que sus </a:t>
            </a:r>
            <a:r>
              <a:rPr lang="es-ES" sz="1600" b="1" dirty="0">
                <a:latin typeface="Avenir Book" panose="02000503020000020003" pitchFamily="2" charset="0"/>
              </a:rPr>
              <a:t>documentos oficiales que nos requiera la DGP y la DEP para su trámite de Cédula Profesional, serán verificados en su autenticidad ante las dependencias oficiales correspondientes</a:t>
            </a:r>
            <a:r>
              <a:rPr lang="es-ES" sz="1600" dirty="0">
                <a:latin typeface="Avenir Book" panose="02000503020000020003" pitchFamily="2" charset="0"/>
              </a:rPr>
              <a:t>, por lo que si se determinara que alguno de ellos carece de validez oficial, </a:t>
            </a:r>
            <a:r>
              <a:rPr lang="es-ES" sz="1600" b="1" dirty="0">
                <a:latin typeface="Avenir Book" panose="02000503020000020003" pitchFamily="2" charset="0"/>
              </a:rPr>
              <a:t>se procederá conforme a la establecido en el Reglamento Académico de la Universidad Tecnológica de San Juan del Río</a:t>
            </a:r>
            <a:r>
              <a:rPr lang="es-ES" sz="1600" dirty="0">
                <a:latin typeface="Avenir Book" panose="02000503020000020003" pitchFamily="2" charset="0"/>
              </a:rPr>
              <a:t>, Querétaro, en su CAPÍTULO I. DISPOSICIONES GENERALES, Artículo 5, que a la letra dice:</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 “</a:t>
            </a:r>
            <a:r>
              <a:rPr lang="es-ES" sz="1600" i="1" dirty="0">
                <a:latin typeface="Avenir Book" panose="02000503020000020003" pitchFamily="2" charset="0"/>
              </a:rPr>
              <a:t>La Universidad procederá de forma inmediata a la baja definitiva de un estudiante, si durante el transcurso y/o término de su formación académica se le comprueba la ilegalidad (documento apócrifo), de algún documento oficial necesario para la inscripción, reinscripción y/o titulación. </a:t>
            </a:r>
          </a:p>
          <a:p>
            <a:pPr marL="92075" lvl="1" algn="just" eaLnBrk="0" hangingPunct="0">
              <a:spcBef>
                <a:spcPct val="20000"/>
              </a:spcBef>
              <a:defRPr/>
            </a:pPr>
            <a:endParaRPr lang="es-ES" sz="1200" i="1" dirty="0">
              <a:latin typeface="Avenir Book" panose="02000503020000020003" pitchFamily="2" charset="0"/>
            </a:endParaRPr>
          </a:p>
          <a:p>
            <a:pPr marL="92075" lvl="1" algn="just" eaLnBrk="0" hangingPunct="0">
              <a:spcBef>
                <a:spcPct val="20000"/>
              </a:spcBef>
              <a:defRPr/>
            </a:pPr>
            <a:r>
              <a:rPr lang="es-ES" sz="1600" i="1" dirty="0">
                <a:latin typeface="Avenir Book" panose="02000503020000020003" pitchFamily="2" charset="0"/>
              </a:rPr>
              <a:t>Así mismo si en el ejercicio profesional se le comprueba la ilegitimidad de algún documento oficial de su formación académica, conforme al Artículo 5º de la Constitución Política de los Estados Unidos Mexicanos, las acciones académicas o administrativas serán inexistentes y quedarán sin efecto a cualquier beneficio que haya logrado o esté realizando, procediendo en su contra las sanciones que por ley sean aplicables.</a:t>
            </a:r>
            <a:r>
              <a:rPr lang="es-ES" sz="1600" dirty="0">
                <a:latin typeface="Avenir Book" panose="02000503020000020003" pitchFamily="2" charset="0"/>
              </a:rPr>
              <a:t>”</a:t>
            </a:r>
          </a:p>
          <a:p>
            <a:pPr marL="92075" lvl="1" algn="just" eaLnBrk="0" hangingPunct="0">
              <a:spcBef>
                <a:spcPct val="20000"/>
              </a:spcBef>
              <a:defRPr/>
            </a:pPr>
            <a:endParaRPr lang="es-ES" sz="1200" dirty="0">
              <a:latin typeface="Avenir Book" panose="02000503020000020003" pitchFamily="2" charset="0"/>
            </a:endParaRPr>
          </a:p>
          <a:p>
            <a:pPr marL="92075" lvl="1" algn="just" eaLnBrk="0" hangingPunct="0">
              <a:spcBef>
                <a:spcPct val="20000"/>
              </a:spcBef>
              <a:defRPr/>
            </a:pPr>
            <a:r>
              <a:rPr lang="es-ES" sz="1600" dirty="0">
                <a:latin typeface="Avenir Book" panose="02000503020000020003" pitchFamily="2" charset="0"/>
              </a:rPr>
              <a:t>Así mismo le informamos que </a:t>
            </a:r>
            <a:r>
              <a:rPr lang="es-ES" sz="1600" b="1" dirty="0">
                <a:latin typeface="Avenir Book" panose="02000503020000020003" pitchFamily="2" charset="0"/>
              </a:rPr>
              <a:t>de incurrir en la falta antes mencionada, también se aplicará lo establecido en el Acuerdo de la SEP 17/11/17, Artículo 62, párrafo segundo</a:t>
            </a:r>
            <a:r>
              <a:rPr lang="es-ES" sz="1600" dirty="0">
                <a:latin typeface="Avenir Book" panose="02000503020000020003" pitchFamily="2" charset="0"/>
              </a:rPr>
              <a:t>, que a la letra dice: "</a:t>
            </a:r>
            <a:r>
              <a:rPr lang="es-ES" sz="1600" i="1" dirty="0">
                <a:latin typeface="Avenir Book" panose="02000503020000020003" pitchFamily="2" charset="0"/>
              </a:rPr>
              <a:t>De comprobarse que la documentación no es auténtica, que la información sea falsa o que haya sido alterada, el Particular dará parte a las autoridades competentes para los efectos legales a que haya lugar; procederá a anular las calificaciones obtenidas por el alumno en el nivel educativo del tipo superior que hubiese cursado, y lo hará del conocimiento al alumno</a:t>
            </a:r>
            <a:r>
              <a:rPr lang="es-ES" sz="1600" dirty="0">
                <a:latin typeface="Avenir Book" panose="02000503020000020003" pitchFamily="2" charset="0"/>
              </a:rPr>
              <a:t>".</a:t>
            </a:r>
            <a:endParaRPr lang="es-ES_tradnl" sz="1600" dirty="0">
              <a:latin typeface="Avenir Book" panose="02000503020000020003" pitchFamily="2" charset="0"/>
            </a:endParaRPr>
          </a:p>
        </p:txBody>
      </p:sp>
      <p:sp>
        <p:nvSpPr>
          <p:cNvPr id="5" name="Título 1">
            <a:extLst>
              <a:ext uri="{FF2B5EF4-FFF2-40B4-BE49-F238E27FC236}">
                <a16:creationId xmlns:a16="http://schemas.microsoft.com/office/drawing/2014/main" id="{25469244-97E8-436F-A750-25B347BEA1FB}"/>
              </a:ext>
            </a:extLst>
          </p:cNvPr>
          <p:cNvSpPr txBox="1">
            <a:spLocks/>
          </p:cNvSpPr>
          <p:nvPr/>
        </p:nvSpPr>
        <p:spPr>
          <a:xfrm>
            <a:off x="544012" y="640191"/>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Importante</a:t>
            </a:r>
            <a:endParaRPr lang="es-MX" sz="2800" b="0" dirty="0">
              <a:solidFill>
                <a:srgbClr val="199C7F"/>
              </a:solidFill>
              <a:latin typeface="Avenir Black" panose="020B0803020203020204" pitchFamily="34" charset="0"/>
            </a:endParaRPr>
          </a:p>
        </p:txBody>
      </p:sp>
    </p:spTree>
    <p:extLst>
      <p:ext uri="{BB962C8B-B14F-4D97-AF65-F5344CB8AC3E}">
        <p14:creationId xmlns:p14="http://schemas.microsoft.com/office/powerpoint/2010/main" val="360686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524436" y="1750080"/>
            <a:ext cx="8517782" cy="3502153"/>
          </a:xfrm>
          <a:prstGeom prst="rect">
            <a:avLst/>
          </a:prstGeom>
          <a:noFill/>
          <a:ln w="57150" cmpd="thickThin">
            <a:noFill/>
            <a:miter lim="800000"/>
            <a:headEnd/>
            <a:tailEnd/>
          </a:ln>
        </p:spPr>
        <p:txBody>
          <a:bodyPr lIns="144000" rIns="144000" anchor="ctr" anchorCtr="0"/>
          <a:lstStyle/>
          <a:p>
            <a:pPr marL="92075" lvl="1" algn="just" eaLnBrk="0" hangingPunct="0">
              <a:lnSpc>
                <a:spcPct val="150000"/>
              </a:lnSpc>
              <a:spcBef>
                <a:spcPct val="20000"/>
              </a:spcBef>
              <a:defRPr/>
            </a:pPr>
            <a:r>
              <a:rPr lang="es-MX" sz="2500" dirty="0">
                <a:latin typeface="Avenir Book" panose="02000503020000020003" pitchFamily="2" charset="0"/>
              </a:rPr>
              <a:t>Los egresados del nivel Licenciatura ó Ingeniería </a:t>
            </a:r>
            <a:r>
              <a:rPr lang="es-MX" sz="2500" b="1" u="sng" dirty="0">
                <a:latin typeface="Avenir Book" panose="02000503020000020003" pitchFamily="2" charset="0"/>
              </a:rPr>
              <a:t>que no realicen su Trámite de Titulación en el tiempo establecido</a:t>
            </a:r>
            <a:r>
              <a:rPr lang="es-MX" sz="2500" b="1" dirty="0">
                <a:latin typeface="Avenir Book" panose="02000503020000020003" pitchFamily="2" charset="0"/>
              </a:rPr>
              <a:t> </a:t>
            </a:r>
            <a:r>
              <a:rPr lang="es-MX" sz="2500" dirty="0">
                <a:latin typeface="Avenir Book" panose="02000503020000020003" pitchFamily="2" charset="0"/>
              </a:rPr>
              <a:t>en el Reglamento Académico Vigente, Artículo número 61, quedarán registrados como </a:t>
            </a:r>
            <a:r>
              <a:rPr lang="es-MX" sz="2500" dirty="0">
                <a:latin typeface="Avenir Black" panose="020B0803020203020204" pitchFamily="34" charset="0"/>
              </a:rPr>
              <a:t>Egresados no Titulados, </a:t>
            </a:r>
            <a:r>
              <a:rPr lang="es-MX" sz="2500" dirty="0">
                <a:latin typeface="Avenir Book" panose="02000503020000020003" pitchFamily="2" charset="0"/>
              </a:rPr>
              <a:t>sin posibilidad de poderse titular por alguna otra opción que no sea el proyecto de estadía.</a:t>
            </a:r>
          </a:p>
        </p:txBody>
      </p:sp>
      <p:sp>
        <p:nvSpPr>
          <p:cNvPr id="5" name="Título 1">
            <a:extLst>
              <a:ext uri="{FF2B5EF4-FFF2-40B4-BE49-F238E27FC236}">
                <a16:creationId xmlns:a16="http://schemas.microsoft.com/office/drawing/2014/main" id="{973DE94A-38C8-437D-ACFE-4D7D1E148AED}"/>
              </a:ext>
            </a:extLst>
          </p:cNvPr>
          <p:cNvSpPr txBox="1">
            <a:spLocks/>
          </p:cNvSpPr>
          <p:nvPr/>
        </p:nvSpPr>
        <p:spPr>
          <a:xfrm>
            <a:off x="524436" y="759650"/>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Reglamento Académico Vigente</a:t>
            </a:r>
            <a:endParaRPr lang="es-MX" sz="2800" dirty="0">
              <a:solidFill>
                <a:srgbClr val="199C7F"/>
              </a:solidFill>
              <a:latin typeface="Avenir Black" panose="020B0803020203020204" pitchFamily="34" charset="0"/>
            </a:endParaRPr>
          </a:p>
        </p:txBody>
      </p:sp>
      <p:pic>
        <p:nvPicPr>
          <p:cNvPr id="1026" name="Picture 2" descr="Ícono de calendario | Canva">
            <a:extLst>
              <a:ext uri="{FF2B5EF4-FFF2-40B4-BE49-F238E27FC236}">
                <a16:creationId xmlns:a16="http://schemas.microsoft.com/office/drawing/2014/main" id="{FB980F66-3E1A-4352-A458-2CB8689FE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9260" y="2402500"/>
            <a:ext cx="2267396" cy="219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2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44012" y="649085"/>
            <a:ext cx="11130964" cy="72000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b="0" dirty="0">
                <a:solidFill>
                  <a:srgbClr val="199C7F"/>
                </a:solidFill>
                <a:latin typeface="Avenir Black" panose="020B0803020203020204" pitchFamily="34" charset="0"/>
              </a:rPr>
              <a:t>Estimación de gastos</a:t>
            </a:r>
            <a:endParaRPr lang="es-MX" sz="2800" b="0" dirty="0">
              <a:solidFill>
                <a:srgbClr val="199C7F"/>
              </a:solidFill>
              <a:latin typeface="Avenir Black" panose="020B0803020203020204" pitchFamily="34" charset="0"/>
            </a:endParaRPr>
          </a:p>
        </p:txBody>
      </p:sp>
      <p:graphicFrame>
        <p:nvGraphicFramePr>
          <p:cNvPr id="3" name="Tabla 2">
            <a:extLst>
              <a:ext uri="{FF2B5EF4-FFF2-40B4-BE49-F238E27FC236}">
                <a16:creationId xmlns:a16="http://schemas.microsoft.com/office/drawing/2014/main" id="{6FEA8522-20F2-42A4-9B57-2B1C5C02FC0D}"/>
              </a:ext>
            </a:extLst>
          </p:cNvPr>
          <p:cNvGraphicFramePr>
            <a:graphicFrameLocks noGrp="1"/>
          </p:cNvGraphicFramePr>
          <p:nvPr>
            <p:extLst>
              <p:ext uri="{D42A27DB-BD31-4B8C-83A1-F6EECF244321}">
                <p14:modId xmlns:p14="http://schemas.microsoft.com/office/powerpoint/2010/main" val="2789819352"/>
              </p:ext>
            </p:extLst>
          </p:nvPr>
        </p:nvGraphicFramePr>
        <p:xfrm>
          <a:off x="651896" y="1486005"/>
          <a:ext cx="8850941" cy="4172632"/>
        </p:xfrm>
        <a:graphic>
          <a:graphicData uri="http://schemas.openxmlformats.org/drawingml/2006/table">
            <a:tbl>
              <a:tblPr>
                <a:tableStyleId>{69CF1AB2-1976-4502-BF36-3FF5EA218861}</a:tableStyleId>
              </a:tblPr>
              <a:tblGrid>
                <a:gridCol w="3296038">
                  <a:extLst>
                    <a:ext uri="{9D8B030D-6E8A-4147-A177-3AD203B41FA5}">
                      <a16:colId xmlns:a16="http://schemas.microsoft.com/office/drawing/2014/main" val="3973880674"/>
                    </a:ext>
                  </a:extLst>
                </a:gridCol>
                <a:gridCol w="2660642">
                  <a:extLst>
                    <a:ext uri="{9D8B030D-6E8A-4147-A177-3AD203B41FA5}">
                      <a16:colId xmlns:a16="http://schemas.microsoft.com/office/drawing/2014/main" val="3164825924"/>
                    </a:ext>
                  </a:extLst>
                </a:gridCol>
                <a:gridCol w="2894261">
                  <a:extLst>
                    <a:ext uri="{9D8B030D-6E8A-4147-A177-3AD203B41FA5}">
                      <a16:colId xmlns:a16="http://schemas.microsoft.com/office/drawing/2014/main" val="347267051"/>
                    </a:ext>
                  </a:extLst>
                </a:gridCol>
              </a:tblGrid>
              <a:tr h="411478">
                <a:tc>
                  <a:txBody>
                    <a:bodyPr/>
                    <a:lstStyle/>
                    <a:p>
                      <a:pPr algn="ctr"/>
                      <a:r>
                        <a:rPr lang="es-MX" sz="2000" b="1" dirty="0">
                          <a:solidFill>
                            <a:schemeClr val="bg1"/>
                          </a:solidFill>
                        </a:rPr>
                        <a:t>Concepto</a:t>
                      </a:r>
                    </a:p>
                  </a:txBody>
                  <a:tcPr anchor="ctr">
                    <a:solidFill>
                      <a:schemeClr val="accent1">
                        <a:lumMod val="60000"/>
                        <a:lumOff val="40000"/>
                      </a:schemeClr>
                    </a:solidFill>
                  </a:tcPr>
                </a:tc>
                <a:tc>
                  <a:txBody>
                    <a:bodyPr/>
                    <a:lstStyle/>
                    <a:p>
                      <a:pPr algn="ctr"/>
                      <a:r>
                        <a:rPr lang="es-MX" sz="2000" b="1" dirty="0">
                          <a:solidFill>
                            <a:schemeClr val="bg1"/>
                          </a:solidFill>
                        </a:rPr>
                        <a:t>Monto</a:t>
                      </a:r>
                    </a:p>
                  </a:txBody>
                  <a:tcPr anchor="ctr">
                    <a:solidFill>
                      <a:schemeClr val="accent1">
                        <a:lumMod val="60000"/>
                        <a:lumOff val="40000"/>
                      </a:schemeClr>
                    </a:solidFill>
                  </a:tcPr>
                </a:tc>
                <a:tc>
                  <a:txBody>
                    <a:bodyPr/>
                    <a:lstStyle/>
                    <a:p>
                      <a:pPr algn="ctr"/>
                      <a:r>
                        <a:rPr lang="es-MX" sz="2000" b="1" dirty="0">
                          <a:solidFill>
                            <a:schemeClr val="bg1"/>
                          </a:solidFill>
                        </a:rPr>
                        <a:t>Fecha / Periodo</a:t>
                      </a:r>
                    </a:p>
                  </a:txBody>
                  <a:tcPr anchor="ctr">
                    <a:solidFill>
                      <a:schemeClr val="accent1">
                        <a:lumMod val="60000"/>
                        <a:lumOff val="40000"/>
                      </a:schemeClr>
                    </a:solidFill>
                  </a:tcPr>
                </a:tc>
                <a:extLst>
                  <a:ext uri="{0D108BD9-81ED-4DB2-BD59-A6C34878D82A}">
                    <a16:rowId xmlns:a16="http://schemas.microsoft.com/office/drawing/2014/main" val="2585061047"/>
                  </a:ext>
                </a:extLst>
              </a:tr>
              <a:tr h="664695">
                <a:tc>
                  <a:txBody>
                    <a:bodyPr/>
                    <a:lstStyle/>
                    <a:p>
                      <a:r>
                        <a:rPr lang="es-MX" dirty="0"/>
                        <a:t>Fotografías</a:t>
                      </a:r>
                    </a:p>
                  </a:txBody>
                  <a:tcPr anchor="ctr"/>
                </a:tc>
                <a:tc>
                  <a:txBody>
                    <a:bodyPr/>
                    <a:lstStyle/>
                    <a:p>
                      <a:r>
                        <a:rPr lang="es-MX" b="1" dirty="0"/>
                        <a:t>$450.00</a:t>
                      </a:r>
                    </a:p>
                  </a:txBody>
                  <a:tcPr anchor="ctr"/>
                </a:tc>
                <a:tc>
                  <a:txBody>
                    <a:bodyPr/>
                    <a:lstStyle/>
                    <a:p>
                      <a:r>
                        <a:rPr lang="es-ES" dirty="0"/>
                        <a:t>Antes del 31 de octubre de 2025</a:t>
                      </a:r>
                    </a:p>
                  </a:txBody>
                  <a:tcPr anchor="ctr"/>
                </a:tc>
                <a:extLst>
                  <a:ext uri="{0D108BD9-81ED-4DB2-BD59-A6C34878D82A}">
                    <a16:rowId xmlns:a16="http://schemas.microsoft.com/office/drawing/2014/main" val="3066225776"/>
                  </a:ext>
                </a:extLst>
              </a:tr>
              <a:tr h="817504">
                <a:tc>
                  <a:txBody>
                    <a:bodyPr/>
                    <a:lstStyle/>
                    <a:p>
                      <a:r>
                        <a:rPr lang="es-ES" dirty="0"/>
                        <a:t>Reinscripción 11° Cuatrimestre (Estadía en la Unidad Económica)</a:t>
                      </a:r>
                    </a:p>
                  </a:txBody>
                  <a:tcPr anchor="ctr"/>
                </a:tc>
                <a:tc>
                  <a:txBody>
                    <a:bodyPr/>
                    <a:lstStyle/>
                    <a:p>
                      <a:r>
                        <a:rPr lang="es-MX" b="1" dirty="0"/>
                        <a:t>$2,814.00 (24.87 UMA´s,</a:t>
                      </a:r>
                    </a:p>
                    <a:p>
                      <a:r>
                        <a:rPr lang="es-MX" b="1" dirty="0"/>
                        <a:t>se actualiza cada año)</a:t>
                      </a:r>
                    </a:p>
                  </a:txBody>
                  <a:tcPr anchor="ctr"/>
                </a:tc>
                <a:tc>
                  <a:txBody>
                    <a:bodyPr/>
                    <a:lstStyle/>
                    <a:p>
                      <a:r>
                        <a:rPr lang="es-ES" dirty="0"/>
                        <a:t>15 al 29 de diciembre de 2025</a:t>
                      </a:r>
                    </a:p>
                  </a:txBody>
                  <a:tcPr anchor="ctr"/>
                </a:tc>
                <a:extLst>
                  <a:ext uri="{0D108BD9-81ED-4DB2-BD59-A6C34878D82A}">
                    <a16:rowId xmlns:a16="http://schemas.microsoft.com/office/drawing/2014/main" val="1497646057"/>
                  </a:ext>
                </a:extLst>
              </a:tr>
              <a:tr h="664695">
                <a:tc>
                  <a:txBody>
                    <a:bodyPr/>
                    <a:lstStyle/>
                    <a:p>
                      <a:r>
                        <a:rPr lang="es-MX" dirty="0"/>
                        <a:t>Trámite de titulación</a:t>
                      </a:r>
                    </a:p>
                  </a:txBody>
                  <a:tcPr anchor="ctr"/>
                </a:tc>
                <a:tc>
                  <a:txBody>
                    <a:bodyPr/>
                    <a:lstStyle/>
                    <a:p>
                      <a:r>
                        <a:rPr lang="es-MX" b="1" dirty="0"/>
                        <a:t>$2,292.00 (20.26 UMA´s, se actualiza cada año)</a:t>
                      </a:r>
                    </a:p>
                  </a:txBody>
                  <a:tcPr anchor="ctr"/>
                </a:tc>
                <a:tc>
                  <a:txBody>
                    <a:bodyPr/>
                    <a:lstStyle/>
                    <a:p>
                      <a:r>
                        <a:rPr lang="es-ES" dirty="0"/>
                        <a:t>24 de abril al 29 de mayo de 2026</a:t>
                      </a:r>
                    </a:p>
                  </a:txBody>
                  <a:tcPr anchor="ctr"/>
                </a:tc>
                <a:extLst>
                  <a:ext uri="{0D108BD9-81ED-4DB2-BD59-A6C34878D82A}">
                    <a16:rowId xmlns:a16="http://schemas.microsoft.com/office/drawing/2014/main" val="1036760335"/>
                  </a:ext>
                </a:extLst>
              </a:tr>
              <a:tr h="949565">
                <a:tc>
                  <a:txBody>
                    <a:bodyPr/>
                    <a:lstStyle/>
                    <a:p>
                      <a:r>
                        <a:rPr lang="es-ES" dirty="0"/>
                        <a:t>Cédula Profesional (CDMX – Dirección General de Profesiones)</a:t>
                      </a:r>
                    </a:p>
                  </a:txBody>
                  <a:tcPr anchor="ctr"/>
                </a:tc>
                <a:tc>
                  <a:txBody>
                    <a:bodyPr/>
                    <a:lstStyle/>
                    <a:p>
                      <a:r>
                        <a:rPr lang="es-MX" b="1" dirty="0"/>
                        <a:t>$1,800.00 aprox.</a:t>
                      </a:r>
                    </a:p>
                  </a:txBody>
                  <a:tcPr anchor="ctr"/>
                </a:tc>
                <a:tc>
                  <a:txBody>
                    <a:bodyPr/>
                    <a:lstStyle/>
                    <a:p>
                      <a:r>
                        <a:rPr lang="es-MX"/>
                        <a:t>Al ser notificado</a:t>
                      </a:r>
                    </a:p>
                  </a:txBody>
                  <a:tcPr anchor="ctr"/>
                </a:tc>
                <a:extLst>
                  <a:ext uri="{0D108BD9-81ED-4DB2-BD59-A6C34878D82A}">
                    <a16:rowId xmlns:a16="http://schemas.microsoft.com/office/drawing/2014/main" val="345904902"/>
                  </a:ext>
                </a:extLst>
              </a:tr>
              <a:tr h="664695">
                <a:tc>
                  <a:txBody>
                    <a:bodyPr/>
                    <a:lstStyle/>
                    <a:p>
                      <a:r>
                        <a:rPr lang="es-ES" dirty="0"/>
                        <a:t>Cédula Profesional (Dirección Estatal de Querétaro)</a:t>
                      </a:r>
                    </a:p>
                  </a:txBody>
                  <a:tcPr anchor="ctr"/>
                </a:tc>
                <a:tc>
                  <a:txBody>
                    <a:bodyPr/>
                    <a:lstStyle/>
                    <a:p>
                      <a:r>
                        <a:rPr lang="es-MX" b="1" dirty="0"/>
                        <a:t>$700.00 aprox.</a:t>
                      </a:r>
                    </a:p>
                  </a:txBody>
                  <a:tcPr anchor="ctr"/>
                </a:tc>
                <a:tc>
                  <a:txBody>
                    <a:bodyPr/>
                    <a:lstStyle/>
                    <a:p>
                      <a:r>
                        <a:rPr lang="es-ES" dirty="0"/>
                        <a:t>Al tener tu documentación oficial</a:t>
                      </a:r>
                    </a:p>
                  </a:txBody>
                  <a:tcPr anchor="ctr"/>
                </a:tc>
                <a:extLst>
                  <a:ext uri="{0D108BD9-81ED-4DB2-BD59-A6C34878D82A}">
                    <a16:rowId xmlns:a16="http://schemas.microsoft.com/office/drawing/2014/main" val="2912613924"/>
                  </a:ext>
                </a:extLst>
              </a:tr>
            </a:tbl>
          </a:graphicData>
        </a:graphic>
      </p:graphicFrame>
      <p:pic>
        <p:nvPicPr>
          <p:cNvPr id="3074" name="Picture 2" descr="Gastos - Iconos gratis de negocios y finanzas">
            <a:extLst>
              <a:ext uri="{FF2B5EF4-FFF2-40B4-BE49-F238E27FC236}">
                <a16:creationId xmlns:a16="http://schemas.microsoft.com/office/drawing/2014/main" id="{076C662E-80FA-460B-9F22-2BEEF1C77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1940" y="1752897"/>
            <a:ext cx="1983460" cy="1983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7670B064-CE71-4D63-81F6-65622BA98D43}"/>
              </a:ext>
            </a:extLst>
          </p:cNvPr>
          <p:cNvSpPr>
            <a:spLocks noChangeArrowheads="1"/>
          </p:cNvSpPr>
          <p:nvPr/>
        </p:nvSpPr>
        <p:spPr bwMode="auto">
          <a:xfrm>
            <a:off x="9502838" y="3899943"/>
            <a:ext cx="2321663" cy="1254422"/>
          </a:xfrm>
          <a:prstGeom prst="rect">
            <a:avLst/>
          </a:prstGeom>
          <a:noFill/>
          <a:ln w="57150" cmpd="thickThin">
            <a:noFill/>
            <a:miter lim="800000"/>
            <a:headEnd/>
            <a:tailEnd/>
          </a:ln>
        </p:spPr>
        <p:txBody>
          <a:bodyPr lIns="144000" rIns="144000"/>
          <a:lstStyle/>
          <a:p>
            <a:pPr marL="95250" algn="just" eaLnBrk="0" hangingPunct="0">
              <a:tabLst>
                <a:tab pos="450850" algn="l"/>
              </a:tabLst>
              <a:defRPr/>
            </a:pPr>
            <a:endParaRPr lang="es-ES" sz="900" dirty="0">
              <a:latin typeface="Avenir Book" panose="02000503020000020003" pitchFamily="2" charset="0"/>
            </a:endParaRPr>
          </a:p>
          <a:p>
            <a:pPr marL="95250" algn="just" eaLnBrk="0" hangingPunct="0">
              <a:tabLst>
                <a:tab pos="450850" algn="l"/>
              </a:tabLst>
              <a:defRPr/>
            </a:pPr>
            <a:r>
              <a:rPr lang="es-ES" sz="2000" dirty="0">
                <a:latin typeface="Avenir Black" panose="020B0803020203020204" pitchFamily="34" charset="0"/>
              </a:rPr>
              <a:t>Total de gastos aproximados:</a:t>
            </a:r>
          </a:p>
          <a:p>
            <a:pPr marL="95250" algn="just" eaLnBrk="0" hangingPunct="0">
              <a:tabLst>
                <a:tab pos="450850" algn="l"/>
              </a:tabLst>
              <a:defRPr/>
            </a:pPr>
            <a:r>
              <a:rPr lang="es-ES" sz="2000" dirty="0">
                <a:solidFill>
                  <a:srgbClr val="002060"/>
                </a:solidFill>
                <a:latin typeface="Avenir Black" panose="020B0803020203020204" pitchFamily="34" charset="0"/>
              </a:rPr>
              <a:t>$ 8,056.00</a:t>
            </a:r>
          </a:p>
        </p:txBody>
      </p:sp>
      <p:sp>
        <p:nvSpPr>
          <p:cNvPr id="6" name="Rectangle 3">
            <a:extLst>
              <a:ext uri="{FF2B5EF4-FFF2-40B4-BE49-F238E27FC236}">
                <a16:creationId xmlns:a16="http://schemas.microsoft.com/office/drawing/2014/main" id="{F436555D-25B8-4942-B92B-22ECC7B7C15B}"/>
              </a:ext>
            </a:extLst>
          </p:cNvPr>
          <p:cNvSpPr>
            <a:spLocks noChangeArrowheads="1"/>
          </p:cNvSpPr>
          <p:nvPr/>
        </p:nvSpPr>
        <p:spPr bwMode="auto">
          <a:xfrm>
            <a:off x="651896" y="5900818"/>
            <a:ext cx="5887233" cy="433358"/>
          </a:xfrm>
          <a:prstGeom prst="rect">
            <a:avLst/>
          </a:prstGeom>
          <a:noFill/>
          <a:ln w="57150" cmpd="thickThin">
            <a:noFill/>
            <a:miter lim="800000"/>
            <a:headEnd/>
            <a:tailEnd/>
          </a:ln>
        </p:spPr>
        <p:txBody>
          <a:bodyPr lIns="144000" rIns="144000"/>
          <a:lstStyle/>
          <a:p>
            <a:r>
              <a:rPr lang="es-ES" sz="1600" b="1" dirty="0">
                <a:solidFill>
                  <a:srgbClr val="C00000"/>
                </a:solidFill>
                <a:latin typeface="Avenir Book" panose="02000503020000020003" pitchFamily="2" charset="0"/>
              </a:rPr>
              <a:t>⚠️</a:t>
            </a:r>
            <a:r>
              <a:rPr lang="es-ES" sz="1600" dirty="0">
                <a:solidFill>
                  <a:srgbClr val="08406F"/>
                </a:solidFill>
                <a:latin typeface="Avenir Book" panose="02000503020000020003" pitchFamily="2" charset="0"/>
              </a:rPr>
              <a:t> </a:t>
            </a:r>
            <a:r>
              <a:rPr lang="es-ES" sz="1600" b="1" dirty="0">
                <a:solidFill>
                  <a:srgbClr val="C00000"/>
                </a:solidFill>
                <a:latin typeface="Avenir Book" panose="02000503020000020003" pitchFamily="2" charset="0"/>
              </a:rPr>
              <a:t>Nota: El valor de la UMA se actualiza cada año</a:t>
            </a:r>
          </a:p>
        </p:txBody>
      </p:sp>
    </p:spTree>
    <p:extLst>
      <p:ext uri="{BB962C8B-B14F-4D97-AF65-F5344CB8AC3E}">
        <p14:creationId xmlns:p14="http://schemas.microsoft.com/office/powerpoint/2010/main" val="2726313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667CBE03-37F2-4C51-84FA-2081A757D21B}"/>
              </a:ext>
            </a:extLst>
          </p:cNvPr>
          <p:cNvSpPr txBox="1">
            <a:spLocks/>
          </p:cNvSpPr>
          <p:nvPr/>
        </p:nvSpPr>
        <p:spPr>
          <a:xfrm>
            <a:off x="482258" y="762864"/>
            <a:ext cx="10817113" cy="654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dirty="0">
                <a:solidFill>
                  <a:srgbClr val="199C7F"/>
                </a:solidFill>
                <a:latin typeface="Avenir Black" panose="020B0803020203020204" pitchFamily="34" charset="0"/>
              </a:rPr>
              <a:t>Puntos Importantes</a:t>
            </a:r>
            <a:endParaRPr lang="en-US" sz="2800" dirty="0">
              <a:solidFill>
                <a:srgbClr val="199C7F"/>
              </a:solidFill>
              <a:latin typeface="Avenir Black" panose="020B0803020203020204" pitchFamily="34" charset="0"/>
            </a:endParaRPr>
          </a:p>
        </p:txBody>
      </p:sp>
      <p:sp>
        <p:nvSpPr>
          <p:cNvPr id="3" name="Marcador de contenido 3">
            <a:extLst>
              <a:ext uri="{FF2B5EF4-FFF2-40B4-BE49-F238E27FC236}">
                <a16:creationId xmlns:a16="http://schemas.microsoft.com/office/drawing/2014/main" id="{5864F6C0-6A8C-407E-95FB-87EE6F12516A}"/>
              </a:ext>
            </a:extLst>
          </p:cNvPr>
          <p:cNvSpPr txBox="1">
            <a:spLocks/>
          </p:cNvSpPr>
          <p:nvPr/>
        </p:nvSpPr>
        <p:spPr>
          <a:xfrm>
            <a:off x="482258" y="1379381"/>
            <a:ext cx="11129369" cy="4846055"/>
          </a:xfrm>
          <a:prstGeom prst="rect">
            <a:avLst/>
          </a:prstGeom>
        </p:spPr>
        <p:txBody>
          <a:bodyPr vert="horz" lIns="91238" tIns="45619" rIns="91238" bIns="4561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2000" indent="-342900" algn="just">
              <a:lnSpc>
                <a:spcPct val="100000"/>
              </a:lnSpc>
            </a:pPr>
            <a:r>
              <a:rPr lang="es-ES" sz="2400" dirty="0">
                <a:latin typeface="Avenir Black" panose="020B0803020203020204" pitchFamily="34" charset="0"/>
              </a:rPr>
              <a:t>Reporte de estadía</a:t>
            </a:r>
            <a:r>
              <a:rPr lang="es-ES" sz="2400" dirty="0">
                <a:latin typeface="Avenir Book" panose="02000503020000020003" pitchFamily="2" charset="0"/>
              </a:rPr>
              <a:t> </a:t>
            </a:r>
          </a:p>
          <a:p>
            <a:pPr marL="889200" lvl="1" indent="-342900" algn="just">
              <a:lnSpc>
                <a:spcPct val="100000"/>
              </a:lnSpc>
            </a:pPr>
            <a:r>
              <a:rPr lang="es-ES" sz="2000" dirty="0">
                <a:latin typeface="Avenir Book" panose="02000503020000020003" pitchFamily="2" charset="0"/>
              </a:rPr>
              <a:t>Importante considerar en el desarrollo del reporte, la realización de </a:t>
            </a:r>
            <a:r>
              <a:rPr lang="es-ES" sz="2000" dirty="0">
                <a:latin typeface="Avenir Black" panose="020B0803020203020204" pitchFamily="34" charset="0"/>
              </a:rPr>
              <a:t>Citas y Referencias Bibliográficas</a:t>
            </a:r>
            <a:r>
              <a:rPr lang="es-ES" sz="2000" dirty="0">
                <a:latin typeface="Avenir Book" panose="02000503020000020003" pitchFamily="2" charset="0"/>
              </a:rPr>
              <a:t>. Esto de acuerdo a la </a:t>
            </a:r>
            <a:r>
              <a:rPr lang="es-ES" sz="2000" u="sng" dirty="0">
                <a:latin typeface="Avenir Book" panose="02000503020000020003" pitchFamily="2" charset="0"/>
              </a:rPr>
              <a:t>Política Institucional de Administración y Gestión de la Propiedad Intelectual</a:t>
            </a:r>
            <a:r>
              <a:rPr lang="es-ES" sz="2000" dirty="0">
                <a:latin typeface="Avenir Book" panose="02000503020000020003" pitchFamily="2" charset="0"/>
              </a:rPr>
              <a:t>. </a:t>
            </a:r>
          </a:p>
          <a:p>
            <a:pPr marL="432000" indent="-342900" algn="just">
              <a:lnSpc>
                <a:spcPct val="100000"/>
              </a:lnSpc>
            </a:pPr>
            <a:r>
              <a:rPr lang="es-ES" sz="2400" dirty="0">
                <a:latin typeface="Avenir Black" panose="020B0803020203020204" pitchFamily="34" charset="0"/>
              </a:rPr>
              <a:t>El tamaño del archivo</a:t>
            </a:r>
            <a:r>
              <a:rPr lang="es-ES" sz="2400" dirty="0">
                <a:latin typeface="Avenir Book" panose="02000503020000020003" pitchFamily="2" charset="0"/>
              </a:rPr>
              <a:t> </a:t>
            </a:r>
          </a:p>
          <a:p>
            <a:pPr marL="889200" lvl="1" indent="-342900" algn="just">
              <a:lnSpc>
                <a:spcPct val="100000"/>
              </a:lnSpc>
            </a:pPr>
            <a:r>
              <a:rPr lang="es-ES" sz="2000" dirty="0">
                <a:latin typeface="Avenir Book" panose="02000503020000020003" pitchFamily="2" charset="0"/>
              </a:rPr>
              <a:t>Que se suba mediante el Portal del Estudiante, el Reporte de Estadía </a:t>
            </a:r>
            <a:r>
              <a:rPr lang="es-ES" sz="2000" dirty="0">
                <a:solidFill>
                  <a:schemeClr val="accent1">
                    <a:lumMod val="50000"/>
                  </a:schemeClr>
                </a:solidFill>
                <a:latin typeface="Avenir Book" panose="02000503020000020003" pitchFamily="2" charset="0"/>
              </a:rPr>
              <a:t>no deberá rebasar los 3MB</a:t>
            </a:r>
            <a:r>
              <a:rPr lang="es-ES" sz="2000" dirty="0">
                <a:latin typeface="Avenir Book" panose="02000503020000020003" pitchFamily="2" charset="0"/>
              </a:rPr>
              <a:t>.</a:t>
            </a:r>
            <a:endParaRPr lang="en-US" sz="2000" dirty="0">
              <a:latin typeface="Avenir Book" panose="02000503020000020003" pitchFamily="2" charset="0"/>
            </a:endParaRPr>
          </a:p>
          <a:p>
            <a:pPr marL="432000" indent="-342900" algn="just">
              <a:lnSpc>
                <a:spcPct val="100000"/>
              </a:lnSpc>
            </a:pPr>
            <a:r>
              <a:rPr lang="es-ES" sz="2400" dirty="0">
                <a:latin typeface="Avenir Black" panose="020B0803020203020204" pitchFamily="34" charset="0"/>
              </a:rPr>
              <a:t>Confidencialidad</a:t>
            </a:r>
          </a:p>
          <a:p>
            <a:pPr marL="889200" lvl="1" indent="-342900" algn="just">
              <a:lnSpc>
                <a:spcPct val="100000"/>
              </a:lnSpc>
            </a:pPr>
            <a:r>
              <a:rPr lang="es-ES" sz="2000" dirty="0">
                <a:latin typeface="Avenir Book" panose="02000503020000020003" pitchFamily="2" charset="0"/>
              </a:rPr>
              <a:t>Hacer uso correcto de la información de la Unidad Económica. </a:t>
            </a:r>
          </a:p>
          <a:p>
            <a:pPr marL="432000" indent="-342900" algn="just">
              <a:lnSpc>
                <a:spcPct val="100000"/>
              </a:lnSpc>
            </a:pPr>
            <a:r>
              <a:rPr lang="es-ES" sz="2400" dirty="0">
                <a:latin typeface="Avenir Black" panose="020B0803020203020204" pitchFamily="34" charset="0"/>
              </a:rPr>
              <a:t>Fecha límite</a:t>
            </a:r>
            <a:r>
              <a:rPr lang="es-ES" sz="2400" dirty="0">
                <a:latin typeface="Avenir Book" panose="02000503020000020003" pitchFamily="2" charset="0"/>
              </a:rPr>
              <a:t> </a:t>
            </a:r>
            <a:r>
              <a:rPr lang="es-ES" sz="2400" b="1" dirty="0">
                <a:latin typeface="Avenir Black" panose="020B0803020203020204" pitchFamily="34" charset="0"/>
              </a:rPr>
              <a:t>de colocación </a:t>
            </a:r>
          </a:p>
          <a:p>
            <a:pPr marL="889200" lvl="1" indent="-342900" algn="just">
              <a:lnSpc>
                <a:spcPct val="100000"/>
              </a:lnSpc>
            </a:pPr>
            <a:r>
              <a:rPr lang="es-ES" sz="2000" dirty="0">
                <a:latin typeface="Avenir Book" panose="02000503020000020003" pitchFamily="2" charset="0"/>
              </a:rPr>
              <a:t>De preferencia, el 11 de diciembre de 2025.</a:t>
            </a:r>
            <a:endParaRPr lang="es-ES" sz="2000" b="1" dirty="0">
              <a:latin typeface="Avenir Book" panose="02000503020000020003" pitchFamily="2" charset="0"/>
            </a:endParaRPr>
          </a:p>
          <a:p>
            <a:pPr marL="432000" indent="-342900" algn="just">
              <a:lnSpc>
                <a:spcPct val="100000"/>
              </a:lnSpc>
            </a:pPr>
            <a:r>
              <a:rPr lang="es-ES" sz="2400" dirty="0">
                <a:solidFill>
                  <a:schemeClr val="accent1">
                    <a:lumMod val="50000"/>
                  </a:schemeClr>
                </a:solidFill>
                <a:latin typeface="Avenir Black" panose="020B0803020203020204" pitchFamily="34" charset="0"/>
              </a:rPr>
              <a:t>Periodo de estadía</a:t>
            </a:r>
            <a:r>
              <a:rPr lang="es-ES" sz="2400" dirty="0">
                <a:solidFill>
                  <a:schemeClr val="accent1">
                    <a:lumMod val="50000"/>
                  </a:schemeClr>
                </a:solidFill>
                <a:latin typeface="Avenir Book" panose="02000503020000020003" pitchFamily="2" charset="0"/>
              </a:rPr>
              <a:t> </a:t>
            </a:r>
            <a:r>
              <a:rPr lang="es-ES" sz="2400" b="1" dirty="0">
                <a:solidFill>
                  <a:schemeClr val="accent1">
                    <a:lumMod val="50000"/>
                  </a:schemeClr>
                </a:solidFill>
                <a:latin typeface="Avenir Black" panose="020B0803020203020204" pitchFamily="34" charset="0"/>
              </a:rPr>
              <a:t>del 07 de enero al 24 de abril </a:t>
            </a:r>
            <a:r>
              <a:rPr lang="es-ES" sz="2400" b="1">
                <a:solidFill>
                  <a:schemeClr val="accent1">
                    <a:lumMod val="50000"/>
                  </a:schemeClr>
                </a:solidFill>
                <a:latin typeface="Avenir Black" panose="020B0803020203020204" pitchFamily="34" charset="0"/>
              </a:rPr>
              <a:t>de 2026</a:t>
            </a:r>
            <a:r>
              <a:rPr lang="es-ES" sz="2400">
                <a:solidFill>
                  <a:schemeClr val="accent1">
                    <a:lumMod val="50000"/>
                  </a:schemeClr>
                </a:solidFill>
                <a:latin typeface="Avenir Book" panose="02000503020000020003" pitchFamily="2" charset="0"/>
              </a:rPr>
              <a:t>.</a:t>
            </a:r>
            <a:endParaRPr lang="es-ES" sz="2400" dirty="0">
              <a:solidFill>
                <a:schemeClr val="accent1">
                  <a:lumMod val="50000"/>
                </a:schemeClr>
              </a:solidFill>
              <a:latin typeface="Avenir Book" panose="02000503020000020003" pitchFamily="2" charset="0"/>
            </a:endParaRPr>
          </a:p>
          <a:p>
            <a:pPr marL="432000" algn="just">
              <a:lnSpc>
                <a:spcPct val="100000"/>
              </a:lnSpc>
            </a:pP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608228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3CEE51B-A4EE-4735-95F6-07FC88C6E52B}"/>
              </a:ext>
            </a:extLst>
          </p:cNvPr>
          <p:cNvSpPr txBox="1"/>
          <p:nvPr/>
        </p:nvSpPr>
        <p:spPr>
          <a:xfrm>
            <a:off x="796738" y="770077"/>
            <a:ext cx="6111688" cy="490904"/>
          </a:xfrm>
          <a:prstGeom prst="rect">
            <a:avLst/>
          </a:prstGeom>
          <a:noFill/>
        </p:spPr>
        <p:txBody>
          <a:bodyPr wrap="square">
            <a:spAutoFit/>
          </a:bodyPr>
          <a:lstStyle/>
          <a:p>
            <a:pPr defTabSz="914400">
              <a:lnSpc>
                <a:spcPct val="90000"/>
              </a:lnSpc>
              <a:spcBef>
                <a:spcPct val="0"/>
              </a:spcBef>
            </a:pPr>
            <a:r>
              <a:rPr lang="es-ES" sz="2800" dirty="0">
                <a:solidFill>
                  <a:srgbClr val="199C7F"/>
                </a:solidFill>
                <a:latin typeface="Avenir Black" panose="020B0803020203020204" pitchFamily="34" charset="0"/>
                <a:ea typeface="+mj-ea"/>
                <a:cs typeface="+mj-cs"/>
              </a:rPr>
              <a:t>Evaluación de egreso</a:t>
            </a:r>
            <a:endParaRPr lang="en-US" sz="2800" dirty="0">
              <a:solidFill>
                <a:srgbClr val="199C7F"/>
              </a:solidFill>
              <a:latin typeface="Avenir Black" panose="020B0803020203020204" pitchFamily="34" charset="0"/>
              <a:ea typeface="+mj-ea"/>
              <a:cs typeface="+mj-cs"/>
            </a:endParaRPr>
          </a:p>
        </p:txBody>
      </p:sp>
      <p:sp>
        <p:nvSpPr>
          <p:cNvPr id="8" name="CuadroTexto 7">
            <a:extLst>
              <a:ext uri="{FF2B5EF4-FFF2-40B4-BE49-F238E27FC236}">
                <a16:creationId xmlns:a16="http://schemas.microsoft.com/office/drawing/2014/main" id="{8D9D4276-9C81-4D3D-A47B-8E4DAC0EBA95}"/>
              </a:ext>
            </a:extLst>
          </p:cNvPr>
          <p:cNvSpPr txBox="1"/>
          <p:nvPr/>
        </p:nvSpPr>
        <p:spPr>
          <a:xfrm>
            <a:off x="765969" y="1257816"/>
            <a:ext cx="10687050" cy="1292662"/>
          </a:xfrm>
          <a:prstGeom prst="rect">
            <a:avLst/>
          </a:prstGeom>
          <a:noFill/>
        </p:spPr>
        <p:txBody>
          <a:bodyPr wrap="square">
            <a:spAutoFit/>
          </a:bodyPr>
          <a:lstStyle/>
          <a:p>
            <a:pPr algn="just">
              <a:lnSpc>
                <a:spcPct val="100000"/>
              </a:lnSpc>
            </a:pPr>
            <a:r>
              <a:rPr lang="es-ES" sz="2600" dirty="0">
                <a:latin typeface="Avenir Book" panose="02000503020000020003" pitchFamily="2" charset="0"/>
              </a:rPr>
              <a:t>Los estudiantes de 10° cuatrimestre deberán atender la programación correspondiente de evaluación de egreso </a:t>
            </a:r>
            <a:r>
              <a:rPr lang="es-ES" sz="2600" dirty="0">
                <a:latin typeface="Avenir Black" panose="020B0803020203020204" pitchFamily="34" charset="0"/>
              </a:rPr>
              <a:t>del 18 al 21 de noviembre 2025.</a:t>
            </a:r>
          </a:p>
        </p:txBody>
      </p:sp>
      <p:graphicFrame>
        <p:nvGraphicFramePr>
          <p:cNvPr id="2" name="Tabla 1">
            <a:extLst>
              <a:ext uri="{FF2B5EF4-FFF2-40B4-BE49-F238E27FC236}">
                <a16:creationId xmlns:a16="http://schemas.microsoft.com/office/drawing/2014/main" id="{94F184BD-8B94-4214-8245-880E39C45BDA}"/>
              </a:ext>
            </a:extLst>
          </p:cNvPr>
          <p:cNvGraphicFramePr>
            <a:graphicFrameLocks noGrp="1"/>
          </p:cNvGraphicFramePr>
          <p:nvPr>
            <p:extLst>
              <p:ext uri="{D42A27DB-BD31-4B8C-83A1-F6EECF244321}">
                <p14:modId xmlns:p14="http://schemas.microsoft.com/office/powerpoint/2010/main" val="1482642142"/>
              </p:ext>
            </p:extLst>
          </p:nvPr>
        </p:nvGraphicFramePr>
        <p:xfrm>
          <a:off x="3527644" y="2550478"/>
          <a:ext cx="5163699" cy="3608681"/>
        </p:xfrm>
        <a:graphic>
          <a:graphicData uri="http://schemas.openxmlformats.org/drawingml/2006/table">
            <a:tbl>
              <a:tblPr firstRow="1" bandRow="1">
                <a:tableStyleId>{5C22544A-7EE6-4342-B048-85BDC9FD1C3A}</a:tableStyleId>
              </a:tblPr>
              <a:tblGrid>
                <a:gridCol w="2018584">
                  <a:extLst>
                    <a:ext uri="{9D8B030D-6E8A-4147-A177-3AD203B41FA5}">
                      <a16:colId xmlns:a16="http://schemas.microsoft.com/office/drawing/2014/main" val="2412927060"/>
                    </a:ext>
                  </a:extLst>
                </a:gridCol>
                <a:gridCol w="3145115">
                  <a:extLst>
                    <a:ext uri="{9D8B030D-6E8A-4147-A177-3AD203B41FA5}">
                      <a16:colId xmlns:a16="http://schemas.microsoft.com/office/drawing/2014/main" val="1669985468"/>
                    </a:ext>
                  </a:extLst>
                </a:gridCol>
              </a:tblGrid>
              <a:tr h="391276">
                <a:tc>
                  <a:txBody>
                    <a:bodyPr/>
                    <a:lstStyle/>
                    <a:p>
                      <a:pPr algn="ctr"/>
                      <a:r>
                        <a:rPr lang="es-ES" dirty="0"/>
                        <a:t>Fecha</a:t>
                      </a:r>
                      <a:endParaRPr lang="es-MX" dirty="0"/>
                    </a:p>
                  </a:txBody>
                  <a:tcPr/>
                </a:tc>
                <a:tc>
                  <a:txBody>
                    <a:bodyPr/>
                    <a:lstStyle/>
                    <a:p>
                      <a:pPr algn="ctr"/>
                      <a:r>
                        <a:rPr lang="es-ES" dirty="0"/>
                        <a:t>División a Evaluar</a:t>
                      </a:r>
                      <a:endParaRPr lang="es-MX" dirty="0"/>
                    </a:p>
                  </a:txBody>
                  <a:tcPr/>
                </a:tc>
                <a:extLst>
                  <a:ext uri="{0D108BD9-81ED-4DB2-BD59-A6C34878D82A}">
                    <a16:rowId xmlns:a16="http://schemas.microsoft.com/office/drawing/2014/main" val="1654170895"/>
                  </a:ext>
                </a:extLst>
              </a:tr>
              <a:tr h="586914">
                <a:tc>
                  <a:txBody>
                    <a:bodyPr/>
                    <a:lstStyle/>
                    <a:p>
                      <a:pPr algn="ctr"/>
                      <a:r>
                        <a:rPr lang="es-ES" sz="1600" b="1" dirty="0"/>
                        <a:t>Martes</a:t>
                      </a:r>
                    </a:p>
                    <a:p>
                      <a:pPr algn="ctr"/>
                      <a:r>
                        <a:rPr lang="es-ES" sz="1600" b="1" dirty="0"/>
                        <a:t>18 Noviembre</a:t>
                      </a:r>
                      <a:endParaRPr lang="es-MX" sz="1600" b="1" dirty="0"/>
                    </a:p>
                  </a:txBody>
                  <a:tcPr anchor="ctr"/>
                </a:tc>
                <a:tc>
                  <a:txBody>
                    <a:bodyPr/>
                    <a:lstStyle/>
                    <a:p>
                      <a:pPr algn="ctr"/>
                      <a:r>
                        <a:rPr lang="es-ES" sz="1500" dirty="0"/>
                        <a:t>INGENIERÍA EN MANTENIMIENTO INDUSTRIAL E INGENIERÍA EN SISTEMAS PRODUCTIVOS</a:t>
                      </a:r>
                      <a:endParaRPr lang="es-MX" sz="1500" dirty="0"/>
                    </a:p>
                  </a:txBody>
                  <a:tcPr anchor="ctr"/>
                </a:tc>
                <a:extLst>
                  <a:ext uri="{0D108BD9-81ED-4DB2-BD59-A6C34878D82A}">
                    <a16:rowId xmlns:a16="http://schemas.microsoft.com/office/drawing/2014/main" val="2497424727"/>
                  </a:ext>
                </a:extLst>
              </a:tr>
              <a:tr h="586914">
                <a:tc>
                  <a:txBody>
                    <a:bodyPr/>
                    <a:lstStyle/>
                    <a:p>
                      <a:pPr algn="ctr"/>
                      <a:r>
                        <a:rPr lang="es-ES" sz="1600" b="1" dirty="0"/>
                        <a:t>Miércoles</a:t>
                      </a:r>
                    </a:p>
                    <a:p>
                      <a:pPr algn="ctr"/>
                      <a:r>
                        <a:rPr lang="es-ES" sz="1600" b="1" dirty="0"/>
                        <a:t>19 Noviembre</a:t>
                      </a:r>
                    </a:p>
                  </a:txBody>
                  <a:tcPr anchor="ctr"/>
                </a:tc>
                <a:tc>
                  <a:txBody>
                    <a:bodyPr/>
                    <a:lstStyle/>
                    <a:p>
                      <a:pPr algn="ctr"/>
                      <a:r>
                        <a:rPr lang="es-ES" sz="1500" dirty="0"/>
                        <a:t>LICENCIATURA EN INNOVACIÓN DE NEGOCIOS Y MERCADOTECNIA</a:t>
                      </a:r>
                      <a:endParaRPr lang="es-MX" sz="1500" dirty="0"/>
                    </a:p>
                  </a:txBody>
                  <a:tcPr anchor="ctr"/>
                </a:tc>
                <a:extLst>
                  <a:ext uri="{0D108BD9-81ED-4DB2-BD59-A6C34878D82A}">
                    <a16:rowId xmlns:a16="http://schemas.microsoft.com/office/drawing/2014/main" val="940730147"/>
                  </a:ext>
                </a:extLst>
              </a:tr>
              <a:tr h="1076011">
                <a:tc>
                  <a:txBody>
                    <a:bodyPr/>
                    <a:lstStyle/>
                    <a:p>
                      <a:pPr algn="ctr"/>
                      <a:r>
                        <a:rPr lang="es-ES" sz="1600" b="1" dirty="0"/>
                        <a:t>Jueves</a:t>
                      </a:r>
                    </a:p>
                    <a:p>
                      <a:pPr algn="ctr"/>
                      <a:r>
                        <a:rPr lang="es-ES" sz="1600" b="1" dirty="0"/>
                        <a:t>20 Noviembre</a:t>
                      </a:r>
                      <a:endParaRPr lang="es-MX" sz="1600" b="1" dirty="0"/>
                    </a:p>
                  </a:txBody>
                  <a:tcPr anchor="ctr"/>
                </a:tc>
                <a:tc>
                  <a:txBody>
                    <a:bodyPr/>
                    <a:lstStyle/>
                    <a:p>
                      <a:pPr algn="ctr"/>
                      <a:r>
                        <a:rPr lang="es-ES" sz="1500" dirty="0"/>
                        <a:t>INGENIERÍA EN MECATRÓNICA INGENIERÍA EN DESARROLLO Y GESTIÓN DE SOFTWARE</a:t>
                      </a:r>
                    </a:p>
                    <a:p>
                      <a:pPr algn="ctr"/>
                      <a:r>
                        <a:rPr lang="es-ES" sz="1500" dirty="0"/>
                        <a:t>INGENIERÍA CIVIL</a:t>
                      </a:r>
                      <a:endParaRPr lang="es-MX" sz="1500" dirty="0"/>
                    </a:p>
                  </a:txBody>
                  <a:tcPr anchor="ctr"/>
                </a:tc>
                <a:extLst>
                  <a:ext uri="{0D108BD9-81ED-4DB2-BD59-A6C34878D82A}">
                    <a16:rowId xmlns:a16="http://schemas.microsoft.com/office/drawing/2014/main" val="3365731883"/>
                  </a:ext>
                </a:extLst>
              </a:tr>
              <a:tr h="586914">
                <a:tc>
                  <a:txBody>
                    <a:bodyPr/>
                    <a:lstStyle/>
                    <a:p>
                      <a:pPr algn="ctr"/>
                      <a:r>
                        <a:rPr lang="es-ES" sz="1600" b="1" dirty="0"/>
                        <a:t>Viernes</a:t>
                      </a:r>
                    </a:p>
                    <a:p>
                      <a:pPr algn="ctr"/>
                      <a:r>
                        <a:rPr lang="es-ES" sz="1600" b="1" dirty="0"/>
                        <a:t>21 Noviembre</a:t>
                      </a:r>
                      <a:endParaRPr lang="es-MX" sz="1600" b="1" dirty="0"/>
                    </a:p>
                  </a:txBody>
                  <a:tcPr anchor="ctr"/>
                </a:tc>
                <a:tc>
                  <a:txBody>
                    <a:bodyPr/>
                    <a:lstStyle/>
                    <a:p>
                      <a:pPr algn="ctr"/>
                      <a:r>
                        <a:rPr lang="es-MX" sz="1500" dirty="0"/>
                        <a:t>INGENIERÍA QUÍMICA, INGENIERÍA FARMACÉUTICA  Y ENERGÍAS RENOVABLES</a:t>
                      </a:r>
                    </a:p>
                  </a:txBody>
                  <a:tcPr anchor="ctr"/>
                </a:tc>
                <a:extLst>
                  <a:ext uri="{0D108BD9-81ED-4DB2-BD59-A6C34878D82A}">
                    <a16:rowId xmlns:a16="http://schemas.microsoft.com/office/drawing/2014/main" val="3956216000"/>
                  </a:ext>
                </a:extLst>
              </a:tr>
            </a:tbl>
          </a:graphicData>
        </a:graphic>
      </p:graphicFrame>
    </p:spTree>
    <p:extLst>
      <p:ext uri="{BB962C8B-B14F-4D97-AF65-F5344CB8AC3E}">
        <p14:creationId xmlns:p14="http://schemas.microsoft.com/office/powerpoint/2010/main" val="600157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50A0306-1EC9-45BA-9B02-C531032636CD}"/>
              </a:ext>
            </a:extLst>
          </p:cNvPr>
          <p:cNvSpPr txBox="1"/>
          <p:nvPr/>
        </p:nvSpPr>
        <p:spPr>
          <a:xfrm>
            <a:off x="796738" y="1536612"/>
            <a:ext cx="10414058" cy="2677656"/>
          </a:xfrm>
          <a:prstGeom prst="rect">
            <a:avLst/>
          </a:prstGeom>
          <a:noFill/>
        </p:spPr>
        <p:txBody>
          <a:bodyPr wrap="square">
            <a:spAutoFit/>
          </a:bodyPr>
          <a:lstStyle/>
          <a:p>
            <a:pPr marL="457200" indent="-457200" algn="just">
              <a:lnSpc>
                <a:spcPct val="100000"/>
              </a:lnSpc>
              <a:buFont typeface="Arial" panose="020B0604020202020204" pitchFamily="34" charset="0"/>
              <a:buChar char="•"/>
            </a:pPr>
            <a:r>
              <a:rPr lang="es-ES" sz="2400" dirty="0">
                <a:latin typeface="Avenir Book" panose="02000503020000020003" pitchFamily="2" charset="0"/>
              </a:rPr>
              <a:t>Es necesario </a:t>
            </a:r>
            <a:r>
              <a:rPr lang="es-ES" sz="2400" dirty="0">
                <a:latin typeface="Avenir Black" panose="020B0803020203020204" pitchFamily="34" charset="0"/>
              </a:rPr>
              <a:t>aprobar con promedio de satisfactorio (SA) </a:t>
            </a:r>
            <a:r>
              <a:rPr lang="es-ES" sz="2400" dirty="0">
                <a:latin typeface="Avenir Book" panose="02000503020000020003" pitchFamily="2" charset="0"/>
              </a:rPr>
              <a:t>la evaluación de egreso que realizarás previo al inicio del cuatrimestre de estadía.</a:t>
            </a:r>
          </a:p>
          <a:p>
            <a:pPr marL="457200" indent="-457200" algn="just">
              <a:lnSpc>
                <a:spcPct val="100000"/>
              </a:lnSpc>
              <a:buFont typeface="Arial" panose="020B0604020202020204" pitchFamily="34" charset="0"/>
              <a:buChar char="•"/>
            </a:pPr>
            <a:endParaRPr lang="es-ES" sz="2400" dirty="0">
              <a:latin typeface="Avenir Book" panose="02000503020000020003" pitchFamily="2" charset="0"/>
            </a:endParaRPr>
          </a:p>
          <a:p>
            <a:pPr marL="457200" indent="-457200" algn="just">
              <a:lnSpc>
                <a:spcPct val="100000"/>
              </a:lnSpc>
              <a:buFont typeface="Arial" panose="020B0604020202020204" pitchFamily="34" charset="0"/>
              <a:buChar char="•"/>
            </a:pPr>
            <a:r>
              <a:rPr lang="es-ES" sz="2400" dirty="0">
                <a:latin typeface="Avenir Book" panose="02000503020000020003" pitchFamily="2" charset="0"/>
              </a:rPr>
              <a:t>Caso contrario tendrás hasta </a:t>
            </a:r>
            <a:r>
              <a:rPr lang="es-ES" sz="2400" dirty="0">
                <a:latin typeface="Avenir Black" panose="020B0803020203020204" pitchFamily="34" charset="0"/>
              </a:rPr>
              <a:t>dos oportunidades más</a:t>
            </a:r>
            <a:r>
              <a:rPr lang="es-ES" sz="2400" dirty="0">
                <a:latin typeface="Avenir Book" panose="02000503020000020003" pitchFamily="2" charset="0"/>
              </a:rPr>
              <a:t> para acreditar la evaluación de egreso.</a:t>
            </a:r>
          </a:p>
          <a:p>
            <a:pPr algn="just">
              <a:lnSpc>
                <a:spcPct val="100000"/>
              </a:lnSpc>
            </a:pPr>
            <a:endParaRPr lang="es-ES" sz="2400" dirty="0">
              <a:latin typeface="Avenir Book" panose="02000503020000020003" pitchFamily="2" charset="0"/>
            </a:endParaRPr>
          </a:p>
        </p:txBody>
      </p:sp>
      <p:sp>
        <p:nvSpPr>
          <p:cNvPr id="4" name="CuadroTexto 3">
            <a:extLst>
              <a:ext uri="{FF2B5EF4-FFF2-40B4-BE49-F238E27FC236}">
                <a16:creationId xmlns:a16="http://schemas.microsoft.com/office/drawing/2014/main" id="{B827218D-1171-4583-A3E9-145626C135F1}"/>
              </a:ext>
            </a:extLst>
          </p:cNvPr>
          <p:cNvSpPr txBox="1"/>
          <p:nvPr/>
        </p:nvSpPr>
        <p:spPr>
          <a:xfrm>
            <a:off x="796738" y="770077"/>
            <a:ext cx="6111688" cy="490904"/>
          </a:xfrm>
          <a:prstGeom prst="rect">
            <a:avLst/>
          </a:prstGeom>
          <a:noFill/>
        </p:spPr>
        <p:txBody>
          <a:bodyPr wrap="square">
            <a:spAutoFit/>
          </a:bodyPr>
          <a:lstStyle/>
          <a:p>
            <a:pPr defTabSz="914400">
              <a:lnSpc>
                <a:spcPct val="90000"/>
              </a:lnSpc>
              <a:spcBef>
                <a:spcPct val="0"/>
              </a:spcBef>
            </a:pPr>
            <a:r>
              <a:rPr lang="es-ES" sz="2800" dirty="0">
                <a:solidFill>
                  <a:srgbClr val="199C7F"/>
                </a:solidFill>
                <a:latin typeface="Avenir Black" panose="020B0803020203020204" pitchFamily="34" charset="0"/>
                <a:ea typeface="+mj-ea"/>
                <a:cs typeface="+mj-cs"/>
              </a:rPr>
              <a:t>Evaluación de egreso</a:t>
            </a:r>
            <a:endParaRPr lang="en-US" sz="2800" dirty="0">
              <a:solidFill>
                <a:srgbClr val="199C7F"/>
              </a:solidFill>
              <a:latin typeface="Avenir Black" panose="020B0803020203020204" pitchFamily="34" charset="0"/>
              <a:ea typeface="+mj-ea"/>
              <a:cs typeface="+mj-cs"/>
            </a:endParaRPr>
          </a:p>
        </p:txBody>
      </p:sp>
      <p:pic>
        <p:nvPicPr>
          <p:cNvPr id="4100" name="Picture 4" descr="diseño de icono de vector de evaluación 21233308 Vector en Vecteezy">
            <a:extLst>
              <a:ext uri="{FF2B5EF4-FFF2-40B4-BE49-F238E27FC236}">
                <a16:creationId xmlns:a16="http://schemas.microsoft.com/office/drawing/2014/main" id="{9C8F78E2-90D8-45C2-8EFB-07572620C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750" y="3706312"/>
            <a:ext cx="2730500" cy="273050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1325C55-C72C-413A-826A-7F295404C63B}"/>
              </a:ext>
            </a:extLst>
          </p:cNvPr>
          <p:cNvSpPr txBox="1"/>
          <p:nvPr/>
        </p:nvSpPr>
        <p:spPr>
          <a:xfrm>
            <a:off x="796738" y="4136420"/>
            <a:ext cx="7670857" cy="1569660"/>
          </a:xfrm>
          <a:prstGeom prst="rect">
            <a:avLst/>
          </a:prstGeom>
          <a:noFill/>
        </p:spPr>
        <p:txBody>
          <a:bodyPr wrap="square">
            <a:spAutoFit/>
          </a:bodyPr>
          <a:lstStyle/>
          <a:p>
            <a:pPr marL="457200" indent="-457200" algn="just">
              <a:lnSpc>
                <a:spcPct val="100000"/>
              </a:lnSpc>
              <a:buFont typeface="Arial" panose="020B0604020202020204" pitchFamily="34" charset="0"/>
              <a:buChar char="•"/>
            </a:pPr>
            <a:r>
              <a:rPr lang="es-ES" sz="2400" dirty="0">
                <a:latin typeface="Avenir Black" panose="020B0803020203020204" pitchFamily="34" charset="0"/>
              </a:rPr>
              <a:t>El tutor te informará las fechas y laboratorios</a:t>
            </a:r>
            <a:r>
              <a:rPr lang="es-ES" sz="2400" dirty="0">
                <a:latin typeface="Avenir Book" panose="02000503020000020003" pitchFamily="2" charset="0"/>
              </a:rPr>
              <a:t> correspondientes de las dos oportunidades más de evaluación, las fechas corresponden al periodo que comprende el cuatrimestre de estadía.</a:t>
            </a:r>
          </a:p>
        </p:txBody>
      </p:sp>
    </p:spTree>
    <p:extLst>
      <p:ext uri="{BB962C8B-B14F-4D97-AF65-F5344CB8AC3E}">
        <p14:creationId xmlns:p14="http://schemas.microsoft.com/office/powerpoint/2010/main" val="197795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A585B-BD15-4179-8AFD-E79170D1B1FE}"/>
              </a:ext>
            </a:extLst>
          </p:cNvPr>
          <p:cNvPicPr>
            <a:picLocks noChangeAspect="1"/>
          </p:cNvPicPr>
          <p:nvPr/>
        </p:nvPicPr>
        <p:blipFill rotWithShape="1">
          <a:blip r:embed="rId2"/>
          <a:srcRect r="1494"/>
          <a:stretch/>
        </p:blipFill>
        <p:spPr>
          <a:xfrm>
            <a:off x="1018790" y="1684611"/>
            <a:ext cx="9504059" cy="4790167"/>
          </a:xfrm>
          <a:prstGeom prst="rect">
            <a:avLst/>
          </a:prstGeom>
        </p:spPr>
      </p:pic>
      <p:sp>
        <p:nvSpPr>
          <p:cNvPr id="7" name="Flecha derecha 2">
            <a:extLst>
              <a:ext uri="{FF2B5EF4-FFF2-40B4-BE49-F238E27FC236}">
                <a16:creationId xmlns:a16="http://schemas.microsoft.com/office/drawing/2014/main" id="{F7A80C0C-8A3B-4569-80AE-E56010013B7D}"/>
              </a:ext>
            </a:extLst>
          </p:cNvPr>
          <p:cNvSpPr/>
          <p:nvPr/>
        </p:nvSpPr>
        <p:spPr>
          <a:xfrm rot="10800000">
            <a:off x="9876444" y="4917667"/>
            <a:ext cx="1367280" cy="26355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0000"/>
              </a:highlight>
            </a:endParaRPr>
          </a:p>
        </p:txBody>
      </p:sp>
      <p:sp>
        <p:nvSpPr>
          <p:cNvPr id="8" name="Marcador de texto 1">
            <a:extLst>
              <a:ext uri="{FF2B5EF4-FFF2-40B4-BE49-F238E27FC236}">
                <a16:creationId xmlns:a16="http://schemas.microsoft.com/office/drawing/2014/main" id="{478F7E84-2E9A-41A4-8C9A-EA6AF3BFF0AD}"/>
              </a:ext>
            </a:extLst>
          </p:cNvPr>
          <p:cNvSpPr txBox="1">
            <a:spLocks/>
          </p:cNvSpPr>
          <p:nvPr/>
        </p:nvSpPr>
        <p:spPr>
          <a:xfrm>
            <a:off x="539827" y="1015308"/>
            <a:ext cx="11193137" cy="3653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latin typeface="Avenir Black" panose="020B0803020203020204" pitchFamily="34" charset="0"/>
              </a:rPr>
              <a:t>Ruta en la página web </a:t>
            </a:r>
            <a:r>
              <a:rPr lang="es-ES" u="sng" dirty="0">
                <a:solidFill>
                  <a:srgbClr val="0070C0"/>
                </a:solidFill>
                <a:latin typeface="Avenir Black" panose="020B0803020203020204" pitchFamily="34" charset="0"/>
                <a:hlinkClick r:id="rId3">
                  <a:extLst>
                    <a:ext uri="{A12FA001-AC4F-418D-AE19-62706E023703}">
                      <ahyp:hlinkClr xmlns:ahyp="http://schemas.microsoft.com/office/drawing/2018/hyperlinkcolor" val="tx"/>
                    </a:ext>
                  </a:extLst>
                </a:hlinkClick>
              </a:rPr>
              <a:t>www.utsjr.edu.mx</a:t>
            </a:r>
            <a:r>
              <a:rPr lang="es-ES" dirty="0">
                <a:solidFill>
                  <a:srgbClr val="0070C0"/>
                </a:solidFill>
                <a:latin typeface="Avenir Black" panose="020B0803020203020204" pitchFamily="34" charset="0"/>
              </a:rPr>
              <a:t>  </a:t>
            </a:r>
            <a:r>
              <a:rPr lang="es-ES" dirty="0">
                <a:latin typeface="Avenir Black" panose="020B0803020203020204" pitchFamily="34" charset="0"/>
              </a:rPr>
              <a:t>para descargar tu guía.</a:t>
            </a:r>
            <a:endParaRPr lang="es-MX" dirty="0">
              <a:latin typeface="Avenir Black" panose="020B0803020203020204" pitchFamily="34" charset="0"/>
            </a:endParaRPr>
          </a:p>
        </p:txBody>
      </p:sp>
    </p:spTree>
    <p:extLst>
      <p:ext uri="{BB962C8B-B14F-4D97-AF65-F5344CB8AC3E}">
        <p14:creationId xmlns:p14="http://schemas.microsoft.com/office/powerpoint/2010/main" val="36248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1113236" y="3392714"/>
            <a:ext cx="4244349" cy="1267994"/>
          </a:xfrm>
          <a:prstGeom prst="rect">
            <a:avLst/>
          </a:prstGeom>
        </p:spPr>
        <p:txBody>
          <a:bodyPr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419" sz="8000" dirty="0">
                <a:solidFill>
                  <a:srgbClr val="199C7F"/>
                </a:solidFill>
                <a:latin typeface="Avenir Black" panose="020B0803020203020204" pitchFamily="34" charset="0"/>
              </a:rPr>
              <a:t>Gracias!</a:t>
            </a:r>
            <a:endParaRPr lang="es-419" sz="8000" dirty="0">
              <a:solidFill>
                <a:schemeClr val="tx1"/>
              </a:solidFill>
              <a:latin typeface="Avenir Black" panose="020B0803020203020204" pitchFamily="34" charset="0"/>
            </a:endParaRPr>
          </a:p>
        </p:txBody>
      </p:sp>
      <p:sp>
        <p:nvSpPr>
          <p:cNvPr id="4" name="Google Shape;15;p1"/>
          <p:cNvSpPr txBox="1">
            <a:spLocks/>
          </p:cNvSpPr>
          <p:nvPr/>
        </p:nvSpPr>
        <p:spPr>
          <a:xfrm>
            <a:off x="1113236" y="4950596"/>
            <a:ext cx="5489743" cy="552592"/>
          </a:xfrm>
          <a:prstGeom prst="rect">
            <a:avLst/>
          </a:prstGeom>
          <a:noFill/>
          <a:ln>
            <a:noFill/>
          </a:ln>
        </p:spPr>
        <p:txBody>
          <a:bodyPr spcFirstLastPara="1" vert="horz" wrap="square" lIns="91223" tIns="45599" rIns="91223" bIns="45599"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199C7F"/>
              </a:buClr>
              <a:buSzPts val="3600"/>
            </a:pPr>
            <a:r>
              <a:rPr lang="es-419" sz="4000" dirty="0">
                <a:latin typeface="Avenir Black" panose="020B0803020203020204" pitchFamily="34" charset="0"/>
              </a:rPr>
              <a:t>Departamento de Servicios Escolares.</a:t>
            </a:r>
          </a:p>
        </p:txBody>
      </p:sp>
      <p:pic>
        <p:nvPicPr>
          <p:cNvPr id="7" name="Imagen 6">
            <a:extLst>
              <a:ext uri="{FF2B5EF4-FFF2-40B4-BE49-F238E27FC236}">
                <a16:creationId xmlns:a16="http://schemas.microsoft.com/office/drawing/2014/main" id="{927F1FEE-2925-46B7-B7CC-71E0A27B92D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5000" b="99375" l="4689" r="44666">
                        <a14:foregroundMark x1="33060" y1="69922" x2="33060" y2="69922"/>
                        <a14:foregroundMark x1="33060" y1="69922" x2="32474" y2="68672"/>
                        <a14:foregroundMark x1="26260" y1="85469" x2="33060" y2="83984"/>
                        <a14:foregroundMark x1="23798" y1="85313" x2="28370" y2="83594"/>
                        <a14:foregroundMark x1="28722" y1="87266" x2="29777" y2="82500"/>
                        <a14:foregroundMark x1="25440" y1="96797" x2="27902" y2="94922"/>
                        <a14:foregroundMark x1="18875" y1="97344" x2="29777" y2="99375"/>
                        <a14:foregroundMark x1="29777" y1="99375" x2="32474" y2="94219"/>
                        <a14:foregroundMark x1="4924" y1="94453" x2="4689" y2="93984"/>
                      </a14:backgroundRemoval>
                    </a14:imgEffect>
                    <a14:imgEffect>
                      <a14:saturation sat="33000"/>
                    </a14:imgEffect>
                  </a14:imgLayer>
                </a14:imgProps>
              </a:ext>
            </a:extLst>
          </a:blip>
          <a:srcRect t="59825" r="50000"/>
          <a:stretch/>
        </p:blipFill>
        <p:spPr>
          <a:xfrm>
            <a:off x="6718277" y="1219200"/>
            <a:ext cx="4676652" cy="5638800"/>
          </a:xfrm>
          <a:prstGeom prst="rect">
            <a:avLst/>
          </a:prstGeom>
        </p:spPr>
      </p:pic>
    </p:spTree>
    <p:extLst>
      <p:ext uri="{BB962C8B-B14F-4D97-AF65-F5344CB8AC3E}">
        <p14:creationId xmlns:p14="http://schemas.microsoft.com/office/powerpoint/2010/main" val="67922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2B5FF2-E86C-4667-85F6-FF3AB0A9DAF3}"/>
              </a:ext>
            </a:extLst>
          </p:cNvPr>
          <p:cNvPicPr>
            <a:picLocks noChangeAspect="1"/>
          </p:cNvPicPr>
          <p:nvPr/>
        </p:nvPicPr>
        <p:blipFill>
          <a:blip r:embed="rId2"/>
          <a:stretch>
            <a:fillRect/>
          </a:stretch>
        </p:blipFill>
        <p:spPr>
          <a:xfrm>
            <a:off x="1085252" y="964251"/>
            <a:ext cx="10396714" cy="5186028"/>
          </a:xfrm>
          <a:prstGeom prst="rect">
            <a:avLst/>
          </a:prstGeom>
        </p:spPr>
      </p:pic>
      <p:sp>
        <p:nvSpPr>
          <p:cNvPr id="9" name="Flecha abajo 3">
            <a:extLst>
              <a:ext uri="{FF2B5EF4-FFF2-40B4-BE49-F238E27FC236}">
                <a16:creationId xmlns:a16="http://schemas.microsoft.com/office/drawing/2014/main" id="{4E196EB1-EF7A-4926-A8BC-E86182F30A0D}"/>
              </a:ext>
            </a:extLst>
          </p:cNvPr>
          <p:cNvSpPr/>
          <p:nvPr/>
        </p:nvSpPr>
        <p:spPr>
          <a:xfrm rot="5400000">
            <a:off x="9356570" y="5052729"/>
            <a:ext cx="612283" cy="7323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50039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8C0E783-1215-462C-BFC7-25D9CC4F8D3F}"/>
              </a:ext>
            </a:extLst>
          </p:cNvPr>
          <p:cNvSpPr>
            <a:spLocks noChangeArrowheads="1"/>
          </p:cNvSpPr>
          <p:nvPr/>
        </p:nvSpPr>
        <p:spPr bwMode="auto">
          <a:xfrm>
            <a:off x="524435" y="1607918"/>
            <a:ext cx="11130965" cy="4195159"/>
          </a:xfrm>
          <a:prstGeom prst="rect">
            <a:avLst/>
          </a:prstGeom>
          <a:noFill/>
          <a:ln w="57150" cmpd="thickThin">
            <a:noFill/>
            <a:miter lim="800000"/>
            <a:headEnd/>
            <a:tailEnd/>
          </a:ln>
        </p:spPr>
        <p:txBody>
          <a:bodyPr lIns="144000" rIns="144000"/>
          <a:lstStyle/>
          <a:p>
            <a:pPr algn="just">
              <a:spcBef>
                <a:spcPct val="20000"/>
              </a:spcBef>
              <a:defRPr/>
            </a:pPr>
            <a:r>
              <a:rPr lang="es-ES_tradnl" sz="1900" dirty="0">
                <a:latin typeface="Avenir Book" panose="02000503020000020003" pitchFamily="2" charset="0"/>
              </a:rPr>
              <a:t>Los documentos que se requieren para tu trámite de emisión de título y cédula profesional electrónica, son los siguientes: </a:t>
            </a:r>
          </a:p>
          <a:p>
            <a:pPr algn="just">
              <a:spcBef>
                <a:spcPct val="20000"/>
              </a:spcBef>
              <a:defRPr/>
            </a:pPr>
            <a:endParaRPr lang="es-ES_tradnl" sz="16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algn="just">
              <a:spcBef>
                <a:spcPct val="20000"/>
              </a:spcBef>
              <a:defRPr/>
            </a:pPr>
            <a:endParaRPr lang="es-ES_tradnl" sz="1900" dirty="0">
              <a:latin typeface="Avenir Book" panose="02000503020000020003" pitchFamily="2" charset="0"/>
            </a:endParaRPr>
          </a:p>
          <a:p>
            <a:pPr marL="914400" lvl="1" indent="-457200" algn="just">
              <a:spcBef>
                <a:spcPct val="20000"/>
              </a:spcBef>
              <a:buFont typeface="+mj-lt"/>
              <a:buAutoNum type="arabicParenR"/>
              <a:defRPr/>
            </a:pPr>
            <a:endParaRPr lang="es-ES_tradnl" sz="1900" dirty="0">
              <a:latin typeface="Avenir Book" panose="02000503020000020003" pitchFamily="2" charset="0"/>
            </a:endParaRPr>
          </a:p>
          <a:p>
            <a:pPr marL="914400" lvl="1" indent="-457200" algn="just">
              <a:spcBef>
                <a:spcPct val="20000"/>
              </a:spcBef>
              <a:buFont typeface="+mj-lt"/>
              <a:buAutoNum type="arabicParenR"/>
              <a:defRPr/>
            </a:pPr>
            <a:endParaRPr lang="es-ES_tradnl" sz="1900" dirty="0">
              <a:latin typeface="Avenir Book" panose="02000503020000020003" pitchFamily="2" charset="0"/>
            </a:endParaRPr>
          </a:p>
          <a:p>
            <a:pPr marL="914400" lvl="1" indent="-457200" algn="just">
              <a:spcBef>
                <a:spcPct val="20000"/>
              </a:spcBef>
              <a:buFont typeface="+mj-lt"/>
              <a:buAutoNum type="arabicParenR"/>
              <a:defRPr/>
            </a:pPr>
            <a:endParaRPr lang="es-ES_tradnl" sz="1900" dirty="0">
              <a:latin typeface="Avenir Book" panose="02000503020000020003" pitchFamily="2" charset="0"/>
            </a:endParaRPr>
          </a:p>
          <a:p>
            <a:pPr algn="just">
              <a:spcBef>
                <a:spcPct val="20000"/>
              </a:spcBef>
              <a:defRPr/>
            </a:pPr>
            <a:r>
              <a:rPr lang="es-ES_tradnl" sz="2000" dirty="0">
                <a:latin typeface="Avenir Black" panose="020B0803020203020204" pitchFamily="34" charset="0"/>
              </a:rPr>
              <a:t>Nota:</a:t>
            </a:r>
            <a:r>
              <a:rPr lang="es-ES_tradnl" sz="2000" dirty="0">
                <a:latin typeface="Avenir Book" panose="02000503020000020003" pitchFamily="2" charset="0"/>
              </a:rPr>
              <a:t> </a:t>
            </a:r>
            <a:r>
              <a:rPr lang="es-ES_tradnl" b="1" dirty="0">
                <a:solidFill>
                  <a:srgbClr val="FF0000"/>
                </a:solidFill>
                <a:latin typeface="Avenir Book" panose="02000503020000020003" pitchFamily="2" charset="0"/>
              </a:rPr>
              <a:t>Revisar que los documentos se encuentren en tu portal del estudiante de forma digital, legible y completa</a:t>
            </a:r>
            <a:r>
              <a:rPr lang="es-ES_tradnl" b="1" dirty="0">
                <a:latin typeface="Avenir Book" panose="02000503020000020003" pitchFamily="2" charset="0"/>
              </a:rPr>
              <a:t>.</a:t>
            </a:r>
            <a:endParaRPr lang="es-ES_tradnl" sz="1900" b="1" dirty="0">
              <a:latin typeface="Avenir Book" panose="02000503020000020003" pitchFamily="2" charset="0"/>
            </a:endParaRPr>
          </a:p>
        </p:txBody>
      </p:sp>
      <p:sp>
        <p:nvSpPr>
          <p:cNvPr id="6"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24435" y="6094401"/>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
        <p:nvSpPr>
          <p:cNvPr id="7"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b="0" dirty="0">
                <a:solidFill>
                  <a:srgbClr val="199C7F"/>
                </a:solidFill>
                <a:latin typeface="Avenir Black" panose="020B0803020203020204" pitchFamily="34" charset="0"/>
                <a:ea typeface="+mn-ea"/>
                <a:cs typeface="+mn-cs"/>
              </a:rPr>
              <a:t>Requerimientos de documentación</a:t>
            </a:r>
            <a:endParaRPr lang="es-MX" sz="2800" b="0" dirty="0">
              <a:solidFill>
                <a:srgbClr val="199C7F"/>
              </a:solidFill>
              <a:latin typeface="Avenir Black" panose="020B0803020203020204" pitchFamily="34" charset="0"/>
              <a:ea typeface="+mn-ea"/>
              <a:cs typeface="+mn-cs"/>
            </a:endParaRPr>
          </a:p>
        </p:txBody>
      </p:sp>
      <p:sp>
        <p:nvSpPr>
          <p:cNvPr id="3" name="CuadroTexto 2">
            <a:extLst>
              <a:ext uri="{FF2B5EF4-FFF2-40B4-BE49-F238E27FC236}">
                <a16:creationId xmlns:a16="http://schemas.microsoft.com/office/drawing/2014/main" id="{D7A93FEC-947F-48DF-AD26-B1437F41F42E}"/>
              </a:ext>
            </a:extLst>
          </p:cNvPr>
          <p:cNvSpPr txBox="1"/>
          <p:nvPr/>
        </p:nvSpPr>
        <p:spPr>
          <a:xfrm>
            <a:off x="2217106" y="2548327"/>
            <a:ext cx="9338085" cy="2139047"/>
          </a:xfrm>
          <a:prstGeom prst="rect">
            <a:avLst/>
          </a:prstGeom>
          <a:noFill/>
        </p:spPr>
        <p:txBody>
          <a:bodyPr wrap="square" rtlCol="0">
            <a:spAutoFit/>
          </a:bodyPr>
          <a:lstStyle/>
          <a:p>
            <a:pPr lvl="1">
              <a:spcBef>
                <a:spcPct val="20000"/>
              </a:spcBef>
              <a:defRPr/>
            </a:pPr>
            <a:r>
              <a:rPr lang="es-ES_tradnl" sz="1900" dirty="0">
                <a:latin typeface="Avenir Black" panose="020B0803020203020204" pitchFamily="34" charset="0"/>
              </a:rPr>
              <a:t>Acta de Nacimiento.</a:t>
            </a:r>
          </a:p>
          <a:p>
            <a:pPr lvl="1">
              <a:spcBef>
                <a:spcPct val="20000"/>
              </a:spcBef>
              <a:defRPr/>
            </a:pPr>
            <a:r>
              <a:rPr lang="es-ES_tradnl" sz="1900" dirty="0">
                <a:solidFill>
                  <a:srgbClr val="199C7F"/>
                </a:solidFill>
                <a:latin typeface="Avenir Black" panose="020B0803020203020204" pitchFamily="34" charset="0"/>
              </a:rPr>
              <a:t>Certificado de Bachillerato o Preparatoria (legalizado).</a:t>
            </a:r>
          </a:p>
          <a:p>
            <a:pPr lvl="1">
              <a:spcBef>
                <a:spcPct val="20000"/>
              </a:spcBef>
              <a:defRPr/>
            </a:pPr>
            <a:r>
              <a:rPr lang="es-ES_tradnl" sz="1900" dirty="0">
                <a:latin typeface="Avenir Black" panose="020B0803020203020204" pitchFamily="34" charset="0"/>
              </a:rPr>
              <a:t>CURP (Verificar en la página web de la RENAPO que tu CURP este correcta) </a:t>
            </a:r>
          </a:p>
          <a:p>
            <a:pPr lvl="1">
              <a:spcBef>
                <a:spcPct val="20000"/>
              </a:spcBef>
              <a:defRPr/>
            </a:pPr>
            <a:r>
              <a:rPr lang="es-ES" sz="1900" dirty="0">
                <a:solidFill>
                  <a:srgbClr val="199C7F"/>
                </a:solidFill>
                <a:latin typeface="Avenir Black" panose="020B0803020203020204" pitchFamily="34" charset="0"/>
              </a:rPr>
              <a:t>Certificado total de estudios del nivel T.S.U.</a:t>
            </a:r>
          </a:p>
          <a:p>
            <a:pPr lvl="1">
              <a:spcBef>
                <a:spcPct val="20000"/>
              </a:spcBef>
              <a:defRPr/>
            </a:pPr>
            <a:r>
              <a:rPr lang="es-ES" sz="1900" dirty="0">
                <a:latin typeface="Avenir Black" panose="020B0803020203020204" pitchFamily="34" charset="0"/>
              </a:rPr>
              <a:t>Título Profesional del nivel T.S.U.</a:t>
            </a:r>
          </a:p>
          <a:p>
            <a:pPr lvl="1">
              <a:spcBef>
                <a:spcPct val="20000"/>
              </a:spcBef>
              <a:defRPr/>
            </a:pPr>
            <a:r>
              <a:rPr lang="es-ES" sz="1900" dirty="0">
                <a:solidFill>
                  <a:srgbClr val="199C7F"/>
                </a:solidFill>
                <a:latin typeface="Avenir Black" panose="020B0803020203020204" pitchFamily="34" charset="0"/>
              </a:rPr>
              <a:t>Cédula Profesional del nivel T.S.U. </a:t>
            </a:r>
            <a:endParaRPr lang="es-ES_tradnl" sz="1900" dirty="0">
              <a:solidFill>
                <a:srgbClr val="199C7F"/>
              </a:solidFill>
              <a:latin typeface="Avenir Black" panose="020B0803020203020204" pitchFamily="34" charset="0"/>
            </a:endParaRPr>
          </a:p>
        </p:txBody>
      </p:sp>
      <p:pic>
        <p:nvPicPr>
          <p:cNvPr id="1026" name="Picture 2" descr="Requerimiento - Iconos gratis de archivos y carpetas">
            <a:extLst>
              <a:ext uri="{FF2B5EF4-FFF2-40B4-BE49-F238E27FC236}">
                <a16:creationId xmlns:a16="http://schemas.microsoft.com/office/drawing/2014/main" id="{D23035A2-92AE-435C-B4E1-52E7C8FE9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18" y="2470873"/>
            <a:ext cx="2139047" cy="213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56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A06EAA54-1197-459A-84C6-A002823D7BCA}"/>
              </a:ext>
            </a:extLst>
          </p:cNvPr>
          <p:cNvSpPr>
            <a:spLocks noChangeArrowheads="1"/>
          </p:cNvSpPr>
          <p:nvPr/>
        </p:nvSpPr>
        <p:spPr bwMode="auto">
          <a:xfrm>
            <a:off x="362859" y="1575231"/>
            <a:ext cx="11480800" cy="4875079"/>
          </a:xfrm>
          <a:prstGeom prst="rect">
            <a:avLst/>
          </a:prstGeom>
          <a:noFill/>
          <a:ln w="57150" cmpd="thickThin">
            <a:noFill/>
            <a:miter lim="800000"/>
            <a:headEnd/>
            <a:tailEnd/>
          </a:ln>
        </p:spPr>
        <p:txBody>
          <a:bodyPr lIns="144000" rIns="144000"/>
          <a:lstStyle/>
          <a:p>
            <a:pPr marL="457200" indent="-457200" algn="just">
              <a:spcBef>
                <a:spcPct val="20000"/>
              </a:spcBef>
              <a:buFont typeface="Wingdings" panose="05000000000000000000" pitchFamily="2" charset="2"/>
              <a:buChar char="ü"/>
              <a:defRPr/>
            </a:pPr>
            <a:r>
              <a:rPr lang="es-ES_tradnl" sz="1600" dirty="0">
                <a:latin typeface="Avenir Black" panose="020B0803020203020204" pitchFamily="34" charset="0"/>
              </a:rPr>
              <a:t>5 fotografías tamaño Infantil, </a:t>
            </a:r>
            <a:r>
              <a:rPr lang="es-ES_tradnl" sz="1600" dirty="0">
                <a:latin typeface="Avenir Book" panose="02000503020000020003" pitchFamily="2" charset="0"/>
              </a:rPr>
              <a:t>de frente, blanco y negro, con fondo blanco, con retoque, en papel mate, con adherible, </a:t>
            </a:r>
            <a:r>
              <a:rPr lang="es-ES_tradnl" sz="1600" dirty="0">
                <a:latin typeface="Avenir Black" panose="020B0803020203020204" pitchFamily="34" charset="0"/>
              </a:rPr>
              <a:t>NO INSTANTÁNEAS</a:t>
            </a:r>
            <a:r>
              <a:rPr lang="es-ES_tradnl" sz="1600" dirty="0">
                <a:latin typeface="Avenir Book" panose="02000503020000020003" pitchFamily="2" charset="0"/>
              </a:rPr>
              <a:t>, con vestimenta formal y recientes, las cuales se utilizarán para los documentos oficiales que emite la UT San Juan.</a:t>
            </a:r>
          </a:p>
          <a:p>
            <a:pPr algn="just">
              <a:spcBef>
                <a:spcPct val="20000"/>
              </a:spcBef>
              <a:defRPr/>
            </a:pPr>
            <a:endParaRPr lang="es-ES_tradnl" sz="6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2 fotografías tamaño Título </a:t>
            </a:r>
            <a:r>
              <a:rPr lang="es-ES_tradnl" sz="1600" dirty="0">
                <a:latin typeface="Avenir Book" panose="02000503020000020003" pitchFamily="2" charset="0"/>
              </a:rPr>
              <a:t>con las mismas características de las tamaño infantil, las cuales se utilizarán para tu título profesional.</a:t>
            </a:r>
          </a:p>
          <a:p>
            <a:pPr algn="just" eaLnBrk="0" hangingPunct="0">
              <a:spcBef>
                <a:spcPct val="20000"/>
              </a:spcBef>
              <a:defRPr/>
            </a:pPr>
            <a:endParaRPr lang="es-ES_tradnl" sz="600" dirty="0">
              <a:latin typeface="Avenir Book" panose="02000503020000020003" pitchFamily="2" charset="0"/>
            </a:endParaRPr>
          </a:p>
          <a:p>
            <a:pPr marL="457200" indent="-457200" algn="just" eaLnBrk="0" hangingPunct="0">
              <a:spcBef>
                <a:spcPct val="20000"/>
              </a:spcBef>
              <a:buFont typeface="Wingdings" panose="05000000000000000000" pitchFamily="2" charset="2"/>
              <a:buChar char="ü"/>
              <a:defRPr/>
            </a:pPr>
            <a:r>
              <a:rPr lang="es-ES_tradnl" sz="1600" dirty="0">
                <a:latin typeface="Avenir Black" panose="020B0803020203020204" pitchFamily="34" charset="0"/>
              </a:rPr>
              <a:t>1 Folder tamaño carta color azul cielo, </a:t>
            </a:r>
            <a:r>
              <a:rPr lang="es-ES_tradnl" sz="1600" dirty="0">
                <a:latin typeface="Avenir Book" panose="02000503020000020003" pitchFamily="2" charset="0"/>
              </a:rPr>
              <a:t>sin nombre ni etiquetas.</a:t>
            </a:r>
          </a:p>
          <a:p>
            <a:pPr algn="just" eaLnBrk="0" hangingPunct="0">
              <a:spcBef>
                <a:spcPct val="20000"/>
              </a:spcBef>
              <a:defRPr/>
            </a:pPr>
            <a:endParaRPr lang="es-ES_tradnl" sz="1400" dirty="0">
              <a:latin typeface="Avenir Book" panose="02000503020000020003" pitchFamily="2" charset="0"/>
            </a:endParaRPr>
          </a:p>
          <a:p>
            <a:pPr algn="ctr"/>
            <a:r>
              <a:rPr lang="es-ES_tradnl" altLang="es-ES" sz="1600" b="1" dirty="0">
                <a:latin typeface="Avenir Book" panose="02000503020000020003" pitchFamily="2" charset="0"/>
              </a:rPr>
              <a:t>Calendario para la entrega de fotografías del </a:t>
            </a:r>
            <a:r>
              <a:rPr lang="es-ES_tradnl" altLang="es-ES" sz="1600" dirty="0">
                <a:solidFill>
                  <a:srgbClr val="08406F"/>
                </a:solidFill>
                <a:latin typeface="Avenir Black" panose="020B0803020203020204" pitchFamily="34" charset="0"/>
              </a:rPr>
              <a:t>10 al 18 de noviembre del 2025</a:t>
            </a:r>
          </a:p>
          <a:p>
            <a:pPr algn="ctr"/>
            <a:endParaRPr lang="es-ES_tradnl" altLang="es-ES" sz="1600" dirty="0">
              <a:latin typeface="Avenir Black" panose="020B0803020203020204" pitchFamily="34" charset="0"/>
            </a:endParaRPr>
          </a:p>
          <a:p>
            <a:pPr algn="ctr"/>
            <a:endParaRPr lang="es-ES_tradnl" sz="1400" b="1" dirty="0">
              <a:latin typeface="Avenir Book" panose="02000503020000020003" pitchFamily="2" charset="0"/>
            </a:endParaRPr>
          </a:p>
          <a:p>
            <a:pPr algn="ctr"/>
            <a:endParaRPr lang="es-ES_tradnl" sz="1600" dirty="0">
              <a:latin typeface="Avenir Book" panose="02000503020000020003" pitchFamily="2" charset="0"/>
            </a:endParaRPr>
          </a:p>
        </p:txBody>
      </p:sp>
      <p:graphicFrame>
        <p:nvGraphicFramePr>
          <p:cNvPr id="2" name="Tabla 1">
            <a:extLst>
              <a:ext uri="{FF2B5EF4-FFF2-40B4-BE49-F238E27FC236}">
                <a16:creationId xmlns:a16="http://schemas.microsoft.com/office/drawing/2014/main" id="{1476DAD2-D533-4C43-B1A6-9A0D6568967B}"/>
              </a:ext>
            </a:extLst>
          </p:cNvPr>
          <p:cNvGraphicFramePr>
            <a:graphicFrameLocks noGrp="1"/>
          </p:cNvGraphicFramePr>
          <p:nvPr>
            <p:extLst>
              <p:ext uri="{D42A27DB-BD31-4B8C-83A1-F6EECF244321}">
                <p14:modId xmlns:p14="http://schemas.microsoft.com/office/powerpoint/2010/main" val="3014003432"/>
              </p:ext>
            </p:extLst>
          </p:nvPr>
        </p:nvGraphicFramePr>
        <p:xfrm>
          <a:off x="1354603" y="3984050"/>
          <a:ext cx="9497311" cy="1940560"/>
        </p:xfrm>
        <a:graphic>
          <a:graphicData uri="http://schemas.openxmlformats.org/drawingml/2006/table">
            <a:tbl>
              <a:tblPr firstRow="1" bandRow="1">
                <a:tableStyleId>{5C22544A-7EE6-4342-B048-85BDC9FD1C3A}</a:tableStyleId>
              </a:tblPr>
              <a:tblGrid>
                <a:gridCol w="942271">
                  <a:extLst>
                    <a:ext uri="{9D8B030D-6E8A-4147-A177-3AD203B41FA5}">
                      <a16:colId xmlns:a16="http://schemas.microsoft.com/office/drawing/2014/main" val="144016754"/>
                    </a:ext>
                  </a:extLst>
                </a:gridCol>
                <a:gridCol w="1418377">
                  <a:extLst>
                    <a:ext uri="{9D8B030D-6E8A-4147-A177-3AD203B41FA5}">
                      <a16:colId xmlns:a16="http://schemas.microsoft.com/office/drawing/2014/main" val="766027115"/>
                    </a:ext>
                  </a:extLst>
                </a:gridCol>
                <a:gridCol w="1386327">
                  <a:extLst>
                    <a:ext uri="{9D8B030D-6E8A-4147-A177-3AD203B41FA5}">
                      <a16:colId xmlns:a16="http://schemas.microsoft.com/office/drawing/2014/main" val="696282562"/>
                    </a:ext>
                  </a:extLst>
                </a:gridCol>
                <a:gridCol w="1638137">
                  <a:extLst>
                    <a:ext uri="{9D8B030D-6E8A-4147-A177-3AD203B41FA5}">
                      <a16:colId xmlns:a16="http://schemas.microsoft.com/office/drawing/2014/main" val="4006188224"/>
                    </a:ext>
                  </a:extLst>
                </a:gridCol>
                <a:gridCol w="1329612">
                  <a:extLst>
                    <a:ext uri="{9D8B030D-6E8A-4147-A177-3AD203B41FA5}">
                      <a16:colId xmlns:a16="http://schemas.microsoft.com/office/drawing/2014/main" val="2448706851"/>
                    </a:ext>
                  </a:extLst>
                </a:gridCol>
                <a:gridCol w="1400179">
                  <a:extLst>
                    <a:ext uri="{9D8B030D-6E8A-4147-A177-3AD203B41FA5}">
                      <a16:colId xmlns:a16="http://schemas.microsoft.com/office/drawing/2014/main" val="2717996128"/>
                    </a:ext>
                  </a:extLst>
                </a:gridCol>
                <a:gridCol w="1382408">
                  <a:extLst>
                    <a:ext uri="{9D8B030D-6E8A-4147-A177-3AD203B41FA5}">
                      <a16:colId xmlns:a16="http://schemas.microsoft.com/office/drawing/2014/main" val="334812027"/>
                    </a:ext>
                  </a:extLst>
                </a:gridCol>
              </a:tblGrid>
              <a:tr h="370840">
                <a:tc>
                  <a:txBody>
                    <a:bodyPr/>
                    <a:lstStyle/>
                    <a:p>
                      <a:pPr algn="ctr"/>
                      <a:r>
                        <a:rPr lang="es-MX" sz="1200" b="0" dirty="0">
                          <a:solidFill>
                            <a:schemeClr val="tx1"/>
                          </a:solidFill>
                          <a:latin typeface="Avenir Black" panose="020B0803020203020204" pitchFamily="34" charset="0"/>
                        </a:rPr>
                        <a:t>Hora</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Lunes 10-Nov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Martes 11-Nov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Miércoles 12-Nov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Jueves 13-Nov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Viernes 14-Nov</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Avenir Black" panose="020B0803020203020204" pitchFamily="34" charset="0"/>
                        </a:rPr>
                        <a:t>Martes 18-Nov</a:t>
                      </a:r>
                    </a:p>
                  </a:txBody>
                  <a:tcPr anchor="ctr">
                    <a:solidFill>
                      <a:schemeClr val="accent6">
                        <a:lumMod val="60000"/>
                        <a:lumOff val="40000"/>
                      </a:schemeClr>
                    </a:solidFill>
                  </a:tcPr>
                </a:tc>
                <a:extLst>
                  <a:ext uri="{0D108BD9-81ED-4DB2-BD59-A6C34878D82A}">
                    <a16:rowId xmlns:a16="http://schemas.microsoft.com/office/drawing/2014/main" val="3542298643"/>
                  </a:ext>
                </a:extLst>
              </a:tr>
              <a:tr h="370840">
                <a:tc>
                  <a:txBody>
                    <a:bodyPr/>
                    <a:lstStyle/>
                    <a:p>
                      <a:pPr algn="ctr"/>
                      <a:r>
                        <a:rPr lang="es-MX" sz="1200" dirty="0">
                          <a:latin typeface="Avenir Black" panose="020B0803020203020204" pitchFamily="34" charset="0"/>
                        </a:rPr>
                        <a:t>15:00 Hrs.</a:t>
                      </a:r>
                    </a:p>
                  </a:txBody>
                  <a:tcPr anchor="ctr"/>
                </a:tc>
                <a:tc>
                  <a:txBody>
                    <a:bodyPr/>
                    <a:lstStyle/>
                    <a:p>
                      <a:pPr algn="ctr"/>
                      <a:r>
                        <a:rPr lang="es-MX" sz="1200" dirty="0">
                          <a:latin typeface="Avenir Book" panose="02000503020000020003" pitchFamily="2" charset="0"/>
                        </a:rPr>
                        <a:t>SP01SV-24</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latin typeface="Avenir Book" panose="02000503020000020003" pitchFamily="2" charset="0"/>
                        </a:rPr>
                        <a:t>SP02SV-24</a:t>
                      </a:r>
                    </a:p>
                    <a:p>
                      <a:pPr algn="ctr"/>
                      <a:r>
                        <a:rPr lang="es-MX" sz="1200" dirty="0">
                          <a:latin typeface="Avenir Book" panose="02000503020000020003" pitchFamily="2" charset="0"/>
                        </a:rPr>
                        <a:t>IMI01SV-24</a:t>
                      </a:r>
                    </a:p>
                  </a:txBody>
                  <a:tcPr/>
                </a:tc>
                <a:tc>
                  <a:txBody>
                    <a:bodyPr/>
                    <a:lstStyle/>
                    <a:p>
                      <a:pPr algn="ctr"/>
                      <a:r>
                        <a:rPr lang="es-MX" sz="1200" dirty="0">
                          <a:latin typeface="Avenir Book" panose="02000503020000020003" pitchFamily="2" charset="0"/>
                        </a:rPr>
                        <a:t>MEC01SV-24</a:t>
                      </a:r>
                    </a:p>
                    <a:p>
                      <a:pPr algn="ctr"/>
                      <a:r>
                        <a:rPr lang="es-MX" sz="1200" dirty="0">
                          <a:latin typeface="Avenir Book" panose="02000503020000020003" pitchFamily="2" charset="0"/>
                        </a:rPr>
                        <a:t>MEC02SV-24</a:t>
                      </a:r>
                    </a:p>
                    <a:p>
                      <a:pPr algn="ctr"/>
                      <a:r>
                        <a:rPr lang="es-MX" sz="1200" dirty="0">
                          <a:latin typeface="Avenir Book" panose="02000503020000020003" pitchFamily="2" charset="0"/>
                        </a:rPr>
                        <a:t>MEC03SV-24</a:t>
                      </a:r>
                    </a:p>
                  </a:txBody>
                  <a:tcPr/>
                </a:tc>
                <a:tc>
                  <a:txBody>
                    <a:bodyPr/>
                    <a:lstStyle/>
                    <a:p>
                      <a:pPr algn="ctr"/>
                      <a:r>
                        <a:rPr lang="es-MX" sz="1200" dirty="0">
                          <a:latin typeface="Avenir Book" panose="02000503020000020003" pitchFamily="2" charset="0"/>
                        </a:rPr>
                        <a:t>INM01SV-24</a:t>
                      </a:r>
                    </a:p>
                    <a:p>
                      <a:pPr algn="ctr"/>
                      <a:r>
                        <a:rPr lang="es-MX" sz="1200" dirty="0">
                          <a:latin typeface="Avenir Book" panose="02000503020000020003" pitchFamily="2" charset="0"/>
                        </a:rPr>
                        <a:t>INM02SV-24</a:t>
                      </a:r>
                    </a:p>
                    <a:p>
                      <a:pPr algn="ctr"/>
                      <a:r>
                        <a:rPr lang="es-MX" sz="1200" dirty="0">
                          <a:latin typeface="Avenir Book" panose="02000503020000020003" pitchFamily="2" charset="0"/>
                        </a:rPr>
                        <a:t>INM03SV-24</a:t>
                      </a:r>
                    </a:p>
                  </a:txBody>
                  <a:tcPr/>
                </a:tc>
                <a:tc>
                  <a:txBody>
                    <a:bodyPr/>
                    <a:lstStyle/>
                    <a:p>
                      <a:pPr algn="ctr"/>
                      <a:r>
                        <a:rPr lang="es-MX" sz="1200" dirty="0">
                          <a:latin typeface="Avenir Book" panose="02000503020000020003" pitchFamily="2" charset="0"/>
                        </a:rPr>
                        <a:t>QUI01SV-24</a:t>
                      </a:r>
                    </a:p>
                    <a:p>
                      <a:pPr algn="ctr"/>
                      <a:r>
                        <a:rPr lang="es-MX" sz="1200" dirty="0">
                          <a:latin typeface="Avenir Book" panose="02000503020000020003" pitchFamily="2" charset="0"/>
                        </a:rPr>
                        <a:t>QUI02SV-24</a:t>
                      </a:r>
                    </a:p>
                    <a:p>
                      <a:pPr algn="ctr"/>
                      <a:r>
                        <a:rPr lang="es-MX" sz="1200" dirty="0">
                          <a:latin typeface="Avenir Book" panose="02000503020000020003" pitchFamily="2" charset="0"/>
                        </a:rPr>
                        <a:t>QUI03SV-24</a:t>
                      </a:r>
                    </a:p>
                  </a:txBody>
                  <a:tcPr/>
                </a:tc>
                <a:tc>
                  <a:txBody>
                    <a:bodyPr/>
                    <a:lstStyle/>
                    <a:p>
                      <a:pPr algn="ctr"/>
                      <a:r>
                        <a:rPr lang="es-MX" sz="1200" dirty="0">
                          <a:latin typeface="Avenir Book" panose="02000503020000020003" pitchFamily="2" charset="0"/>
                        </a:rPr>
                        <a:t>DS01SV-24</a:t>
                      </a:r>
                    </a:p>
                    <a:p>
                      <a:pPr algn="ctr"/>
                      <a:r>
                        <a:rPr lang="es-MX" sz="1200" dirty="0">
                          <a:latin typeface="Avenir Book" panose="02000503020000020003" pitchFamily="2" charset="0"/>
                        </a:rPr>
                        <a:t>DS02SV-24</a:t>
                      </a:r>
                    </a:p>
                    <a:p>
                      <a:pPr algn="ctr"/>
                      <a:r>
                        <a:rPr lang="es-MX" sz="1200" dirty="0">
                          <a:latin typeface="Avenir Book" panose="02000503020000020003" pitchFamily="2" charset="0"/>
                        </a:rPr>
                        <a:t>ICIV01SV-24</a:t>
                      </a:r>
                    </a:p>
                  </a:txBody>
                  <a:tcPr/>
                </a:tc>
                <a:tc>
                  <a:txBody>
                    <a:bodyPr/>
                    <a:lstStyle/>
                    <a:p>
                      <a:pPr algn="ctr"/>
                      <a:r>
                        <a:rPr lang="es-MX" sz="1200" dirty="0">
                          <a:latin typeface="Avenir Book" panose="02000503020000020003" pitchFamily="2" charset="0"/>
                        </a:rPr>
                        <a:t>IQF01SV-24</a:t>
                      </a:r>
                    </a:p>
                    <a:p>
                      <a:pPr algn="ctr"/>
                      <a:r>
                        <a:rPr lang="es-MX" sz="1200" dirty="0">
                          <a:latin typeface="Avenir Book" panose="02000503020000020003" pitchFamily="2" charset="0"/>
                        </a:rPr>
                        <a:t>IQF02SV-24</a:t>
                      </a:r>
                    </a:p>
                    <a:p>
                      <a:pPr algn="ctr"/>
                      <a:r>
                        <a:rPr lang="es-MX" sz="1200" dirty="0">
                          <a:latin typeface="Avenir Book" panose="02000503020000020003" pitchFamily="2" charset="0"/>
                        </a:rPr>
                        <a:t>IQF03SV-24</a:t>
                      </a:r>
                    </a:p>
                  </a:txBody>
                  <a:tcPr/>
                </a:tc>
                <a:extLst>
                  <a:ext uri="{0D108BD9-81ED-4DB2-BD59-A6C34878D82A}">
                    <a16:rowId xmlns:a16="http://schemas.microsoft.com/office/drawing/2014/main" val="2804810326"/>
                  </a:ext>
                </a:extLst>
              </a:tr>
              <a:tr h="370840">
                <a:tc>
                  <a:txBody>
                    <a:bodyPr/>
                    <a:lstStyle/>
                    <a:p>
                      <a:pPr algn="ctr"/>
                      <a:r>
                        <a:rPr lang="es-MX" sz="1200" dirty="0">
                          <a:latin typeface="Avenir Black" panose="020B0803020203020204" pitchFamily="34" charset="0"/>
                        </a:rPr>
                        <a:t>16:00 Hrs</a:t>
                      </a:r>
                    </a:p>
                  </a:txBody>
                  <a:tcPr anchor="ctr"/>
                </a:tc>
                <a:tc>
                  <a:txBody>
                    <a:bodyPr/>
                    <a:lstStyle/>
                    <a:p>
                      <a:pPr algn="ctr"/>
                      <a:r>
                        <a:rPr lang="es-MX" sz="1200" dirty="0">
                          <a:latin typeface="Avenir Book" panose="02000503020000020003" pitchFamily="2" charset="0"/>
                        </a:rPr>
                        <a:t>IMI02SV-24</a:t>
                      </a:r>
                    </a:p>
                    <a:p>
                      <a:pPr algn="ctr"/>
                      <a:r>
                        <a:rPr lang="es-MX" sz="1200" dirty="0">
                          <a:latin typeface="Avenir Book" panose="02000503020000020003" pitchFamily="2" charset="0"/>
                        </a:rPr>
                        <a:t>IMI03SV-24</a:t>
                      </a:r>
                    </a:p>
                  </a:txBody>
                  <a:tcPr anchor="ctr"/>
                </a:tc>
                <a:tc>
                  <a:txBody>
                    <a:bodyPr/>
                    <a:lstStyle/>
                    <a:p>
                      <a:pPr algn="ctr"/>
                      <a:r>
                        <a:rPr lang="es-MX" sz="1200" dirty="0">
                          <a:latin typeface="Avenir Book" panose="02000503020000020003" pitchFamily="2" charset="0"/>
                        </a:rPr>
                        <a:t>INM05SV-24</a:t>
                      </a:r>
                    </a:p>
                  </a:txBody>
                  <a:tcPr anchor="ctr"/>
                </a:tc>
                <a:tc>
                  <a:txBody>
                    <a:bodyPr/>
                    <a:lstStyle/>
                    <a:p>
                      <a:pPr algn="ctr"/>
                      <a:r>
                        <a:rPr lang="es-MX" sz="1200" dirty="0">
                          <a:latin typeface="Avenir Book" panose="02000503020000020003" pitchFamily="2" charset="0"/>
                        </a:rPr>
                        <a:t>INM04SV-24</a:t>
                      </a:r>
                    </a:p>
                  </a:txBody>
                  <a:tcPr anchor="ctr"/>
                </a:tc>
                <a:tc>
                  <a:txBody>
                    <a:bodyPr/>
                    <a:lstStyle/>
                    <a:p>
                      <a:pPr algn="ctr"/>
                      <a:r>
                        <a:rPr lang="es-MX" sz="1200" dirty="0">
                          <a:latin typeface="Avenir Book" panose="02000503020000020003" pitchFamily="2" charset="0"/>
                        </a:rPr>
                        <a:t>IER01SV-24</a:t>
                      </a:r>
                    </a:p>
                  </a:txBody>
                  <a:tcPr anchor="ctr"/>
                </a:tc>
                <a:tc>
                  <a:txBody>
                    <a:bodyPr/>
                    <a:lstStyle/>
                    <a:p>
                      <a:pPr algn="ctr"/>
                      <a:r>
                        <a:rPr lang="es-MX" sz="1200" dirty="0">
                          <a:latin typeface="Avenir Book" panose="02000503020000020003" pitchFamily="2" charset="0"/>
                        </a:rPr>
                        <a:t>ICIV02SV-24</a:t>
                      </a:r>
                    </a:p>
                  </a:txBody>
                  <a:tcPr anchor="ctr"/>
                </a:tc>
                <a:tc>
                  <a:txBody>
                    <a:bodyPr/>
                    <a:lstStyle/>
                    <a:p>
                      <a:pPr marL="0" algn="ctr" defTabSz="914400" rtl="0" eaLnBrk="1" latinLnBrk="0" hangingPunct="1"/>
                      <a:r>
                        <a:rPr lang="es-MX" sz="1200" kern="1200" dirty="0">
                          <a:solidFill>
                            <a:schemeClr val="dk1"/>
                          </a:solidFill>
                          <a:latin typeface="Avenir Book" panose="02000503020000020003" pitchFamily="2" charset="0"/>
                          <a:ea typeface="+mn-ea"/>
                          <a:cs typeface="+mn-cs"/>
                        </a:rPr>
                        <a:t>DS03SV-24</a:t>
                      </a:r>
                    </a:p>
                  </a:txBody>
                  <a:tcPr anchor="ctr"/>
                </a:tc>
                <a:extLst>
                  <a:ext uri="{0D108BD9-81ED-4DB2-BD59-A6C34878D82A}">
                    <a16:rowId xmlns:a16="http://schemas.microsoft.com/office/drawing/2014/main" val="454903910"/>
                  </a:ext>
                </a:extLst>
              </a:tr>
              <a:tr h="370840">
                <a:tc gridSpan="7">
                  <a:txBody>
                    <a:bodyPr/>
                    <a:lstStyle/>
                    <a:p>
                      <a:pPr algn="l">
                        <a:tabLst>
                          <a:tab pos="0" algn="l"/>
                        </a:tabLst>
                      </a:pPr>
                      <a:r>
                        <a:rPr lang="es-MX" sz="1250" b="0" dirty="0">
                          <a:latin typeface="Avenir Black" panose="020B0803020203020204" pitchFamily="34" charset="0"/>
                        </a:rPr>
                        <a:t>Nota: </a:t>
                      </a:r>
                      <a:r>
                        <a:rPr lang="es-MX" sz="1250" b="0" i="0" dirty="0">
                          <a:effectLst/>
                          <a:latin typeface="Avenir Book" panose="02000503020000020003" pitchFamily="2" charset="0"/>
                        </a:rPr>
                        <a:t>Deberás de respetar el día y horario establecido de acuerdo a tu carrera y grupo,</a:t>
                      </a:r>
                      <a:r>
                        <a:rPr lang="es-MX" sz="1250" b="0" i="0" baseline="0" dirty="0">
                          <a:effectLst/>
                          <a:latin typeface="Avenir Book" panose="02000503020000020003" pitchFamily="2" charset="0"/>
                        </a:rPr>
                        <a:t> por lo que, </a:t>
                      </a:r>
                      <a:r>
                        <a:rPr lang="es-MX" sz="1250" b="0" i="0" u="sng" dirty="0">
                          <a:effectLst/>
                          <a:latin typeface="Avenir Book" panose="02000503020000020003" pitchFamily="2" charset="0"/>
                        </a:rPr>
                        <a:t>NO se recibirán documentos fuera de la fecha establecida.</a:t>
                      </a:r>
                    </a:p>
                  </a:txBody>
                  <a:tcPr>
                    <a:noFill/>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tc hMerge="1">
                  <a:txBody>
                    <a:bodyPr/>
                    <a:lstStyle/>
                    <a:p>
                      <a:endParaRPr lang="es-MX" sz="1200" dirty="0">
                        <a:latin typeface="Avenir Book" panose="02000503020000020003" pitchFamily="2" charset="0"/>
                      </a:endParaRPr>
                    </a:p>
                  </a:txBody>
                  <a:tcPr/>
                </a:tc>
                <a:extLst>
                  <a:ext uri="{0D108BD9-81ED-4DB2-BD59-A6C34878D82A}">
                    <a16:rowId xmlns:a16="http://schemas.microsoft.com/office/drawing/2014/main" val="3681027810"/>
                  </a:ext>
                </a:extLst>
              </a:tr>
            </a:tbl>
          </a:graphicData>
        </a:graphic>
      </p:graphicFrame>
      <p:sp>
        <p:nvSpPr>
          <p:cNvPr id="8" name="Título 1">
            <a:extLst>
              <a:ext uri="{FF2B5EF4-FFF2-40B4-BE49-F238E27FC236}">
                <a16:creationId xmlns:a16="http://schemas.microsoft.com/office/drawing/2014/main" id="{31402AFD-A969-489A-B7A3-CAB2FFC65F4B}"/>
              </a:ext>
            </a:extLst>
          </p:cNvPr>
          <p:cNvSpPr txBox="1">
            <a:spLocks/>
          </p:cNvSpPr>
          <p:nvPr/>
        </p:nvSpPr>
        <p:spPr>
          <a:xfrm>
            <a:off x="552742" y="609701"/>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199C7F"/>
                </a:solidFill>
                <a:latin typeface="Avenir Black" panose="020B0803020203020204" pitchFamily="34" charset="0"/>
                <a:ea typeface="+mn-ea"/>
                <a:cs typeface="+mn-cs"/>
              </a:rPr>
              <a:t>Requerimientos de fotografías y folder</a:t>
            </a:r>
            <a:endParaRPr lang="es-MX" sz="2800" dirty="0">
              <a:solidFill>
                <a:srgbClr val="199C7F"/>
              </a:solidFill>
              <a:latin typeface="Avenir Black" panose="020B0803020203020204" pitchFamily="34" charset="0"/>
              <a:ea typeface="+mn-ea"/>
              <a:cs typeface="+mn-cs"/>
            </a:endParaRPr>
          </a:p>
        </p:txBody>
      </p:sp>
      <p:sp>
        <p:nvSpPr>
          <p:cNvPr id="9" name="Text Box 8">
            <a:extLst>
              <a:ext uri="{FF2B5EF4-FFF2-40B4-BE49-F238E27FC236}">
                <a16:creationId xmlns:a16="http://schemas.microsoft.com/office/drawing/2014/main" id="{1030BAF3-AF94-4010-9CF6-487A0A7296D5}"/>
              </a:ext>
            </a:extLst>
          </p:cNvPr>
          <p:cNvSpPr txBox="1">
            <a:spLocks noChangeArrowheads="1"/>
          </p:cNvSpPr>
          <p:nvPr/>
        </p:nvSpPr>
        <p:spPr bwMode="auto">
          <a:xfrm>
            <a:off x="552742" y="6288727"/>
            <a:ext cx="11303387" cy="323165"/>
          </a:xfrm>
          <a:prstGeom prst="rect">
            <a:avLst/>
          </a:prstGeom>
          <a:noFill/>
          <a:ln w="9525">
            <a:noFill/>
            <a:miter lim="800000"/>
            <a:headEnd/>
            <a:tailEnd/>
          </a:ln>
        </p:spPr>
        <p:txBody>
          <a:bodyPr wrap="square">
            <a:spAutoFit/>
          </a:bodyPr>
          <a:lstStyle/>
          <a:p>
            <a:pPr algn="ctr">
              <a:spcBef>
                <a:spcPct val="50000"/>
              </a:spcBef>
            </a:pPr>
            <a:r>
              <a:rPr lang="es-ES" sz="1500" dirty="0">
                <a:latin typeface="Avenir Book" panose="02000503020000020003" pitchFamily="2" charset="0"/>
              </a:rPr>
              <a:t>Para cualquier aclaración o duda marcar al Departamento de Servicios Escolares, teléfono: 427 1292000  Ext. 214, 232, 261 o 283.</a:t>
            </a:r>
          </a:p>
        </p:txBody>
      </p:sp>
    </p:spTree>
    <p:extLst>
      <p:ext uri="{BB962C8B-B14F-4D97-AF65-F5344CB8AC3E}">
        <p14:creationId xmlns:p14="http://schemas.microsoft.com/office/powerpoint/2010/main" val="337982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64691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199C7F"/>
                </a:solidFill>
                <a:latin typeface="Avenir Black" panose="020B0803020203020204" pitchFamily="34" charset="0"/>
                <a:ea typeface="+mn-ea"/>
                <a:cs typeface="+mn-cs"/>
              </a:rPr>
              <a:t>Requerimientos de fotografías</a:t>
            </a:r>
            <a:endParaRPr lang="es-MX" sz="2800" dirty="0">
              <a:solidFill>
                <a:srgbClr val="199C7F"/>
              </a:solidFill>
              <a:latin typeface="Avenir Black" panose="020B0803020203020204" pitchFamily="34" charset="0"/>
              <a:ea typeface="+mn-ea"/>
              <a:cs typeface="+mn-cs"/>
            </a:endParaRPr>
          </a:p>
        </p:txBody>
      </p:sp>
      <p:graphicFrame>
        <p:nvGraphicFramePr>
          <p:cNvPr id="2" name="Diagrama 1">
            <a:extLst>
              <a:ext uri="{FF2B5EF4-FFF2-40B4-BE49-F238E27FC236}">
                <a16:creationId xmlns:a16="http://schemas.microsoft.com/office/drawing/2014/main" id="{D37999EA-2F1D-4CB1-8AC3-1F967D24157F}"/>
              </a:ext>
            </a:extLst>
          </p:cNvPr>
          <p:cNvGraphicFramePr/>
          <p:nvPr>
            <p:extLst>
              <p:ext uri="{D42A27DB-BD31-4B8C-83A1-F6EECF244321}">
                <p14:modId xmlns:p14="http://schemas.microsoft.com/office/powerpoint/2010/main" val="876171047"/>
              </p:ext>
            </p:extLst>
          </p:nvPr>
        </p:nvGraphicFramePr>
        <p:xfrm>
          <a:off x="1870548" y="1501507"/>
          <a:ext cx="8477892" cy="330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7626296A-FD5F-49AC-AC28-70A4832E1852}"/>
              </a:ext>
            </a:extLst>
          </p:cNvPr>
          <p:cNvSpPr txBox="1"/>
          <p:nvPr/>
        </p:nvSpPr>
        <p:spPr>
          <a:xfrm>
            <a:off x="425885" y="5121515"/>
            <a:ext cx="7403649" cy="1323439"/>
          </a:xfrm>
          <a:prstGeom prst="rect">
            <a:avLst/>
          </a:prstGeom>
          <a:noFill/>
        </p:spPr>
        <p:txBody>
          <a:bodyPr wrap="square" rtlCol="0">
            <a:spAutoFit/>
          </a:bodyPr>
          <a:lstStyle/>
          <a:p>
            <a:pPr algn="just"/>
            <a:r>
              <a:rPr lang="es-ES_tradnl" sz="1600" dirty="0">
                <a:latin typeface="Avenir Black" panose="020B0803020203020204" pitchFamily="34" charset="0"/>
              </a:rPr>
              <a:t>Foto Estudio Esparza </a:t>
            </a:r>
            <a:r>
              <a:rPr lang="es-ES_tradnl" sz="1600" dirty="0">
                <a:latin typeface="Avenir Book" panose="02000503020000020003" pitchFamily="2" charset="0"/>
              </a:rPr>
              <a:t>ofrecerá a todos los estudiantes un paquete que incluye </a:t>
            </a:r>
            <a:r>
              <a:rPr lang="es-ES_tradnl" sz="1600" b="1" dirty="0">
                <a:latin typeface="Avenir Book" panose="02000503020000020003" pitchFamily="2" charset="0"/>
              </a:rPr>
              <a:t>4 fotografías tamaño título y 6 tamaño infantil</a:t>
            </a:r>
            <a:r>
              <a:rPr lang="es-ES_tradnl" sz="1600" dirty="0">
                <a:latin typeface="Avenir Book" panose="02000503020000020003" pitchFamily="2" charset="0"/>
              </a:rPr>
              <a:t>, por un precio aproximado de </a:t>
            </a:r>
            <a:r>
              <a:rPr lang="es-ES_tradnl" sz="1600" b="1" dirty="0">
                <a:latin typeface="Avenir Black" panose="020B0803020203020204" pitchFamily="34" charset="0"/>
              </a:rPr>
              <a:t>$450.00, </a:t>
            </a:r>
            <a:r>
              <a:rPr lang="es-ES_tradnl" sz="1600" dirty="0">
                <a:latin typeface="Avenir Book" panose="02000503020000020003" pitchFamily="2" charset="0"/>
              </a:rPr>
              <a:t>los jefes de grupo podrán concertar citas para fotografías grupales fuera del horario de clases con </a:t>
            </a:r>
            <a:r>
              <a:rPr lang="es-ES_tradnl" sz="1600" b="1" dirty="0">
                <a:latin typeface="Avenir Book" panose="02000503020000020003" pitchFamily="2" charset="0"/>
              </a:rPr>
              <a:t>José Ramón Navarrete</a:t>
            </a:r>
            <a:r>
              <a:rPr lang="es-ES_tradnl" sz="1600" dirty="0">
                <a:latin typeface="Avenir Book" panose="02000503020000020003" pitchFamily="2" charset="0"/>
              </a:rPr>
              <a:t> al </a:t>
            </a:r>
            <a:r>
              <a:rPr lang="es-ES_tradnl" sz="1600" b="1" dirty="0">
                <a:latin typeface="Avenir Book" panose="02000503020000020003" pitchFamily="2" charset="0"/>
              </a:rPr>
              <a:t>427 289 8065</a:t>
            </a:r>
            <a:r>
              <a:rPr lang="es-ES_tradnl" sz="1600" dirty="0">
                <a:latin typeface="Avenir Book" panose="02000503020000020003" pitchFamily="2" charset="0"/>
              </a:rPr>
              <a:t> o acudir al estudio en la Calle 5 de Mayo No. 1-A, Col. Centro, San Juan del Río, </a:t>
            </a:r>
            <a:r>
              <a:rPr lang="es-ES_tradnl" sz="1600" dirty="0" err="1">
                <a:latin typeface="Avenir Book" panose="02000503020000020003" pitchFamily="2" charset="0"/>
              </a:rPr>
              <a:t>Qro</a:t>
            </a:r>
            <a:r>
              <a:rPr lang="es-ES_tradnl" sz="1600" dirty="0">
                <a:latin typeface="Avenir Book" panose="02000503020000020003" pitchFamily="2" charset="0"/>
              </a:rPr>
              <a:t>.</a:t>
            </a:r>
            <a:endParaRPr lang="es-MX" sz="1600" dirty="0">
              <a:latin typeface="Avenir Book" panose="02000503020000020003" pitchFamily="2" charset="0"/>
            </a:endParaRPr>
          </a:p>
        </p:txBody>
      </p:sp>
      <p:sp>
        <p:nvSpPr>
          <p:cNvPr id="9" name="CuadroTexto 8">
            <a:extLst>
              <a:ext uri="{FF2B5EF4-FFF2-40B4-BE49-F238E27FC236}">
                <a16:creationId xmlns:a16="http://schemas.microsoft.com/office/drawing/2014/main" id="{BC9E700B-0433-4BF6-9188-D4BDB8DAF0CD}"/>
              </a:ext>
            </a:extLst>
          </p:cNvPr>
          <p:cNvSpPr txBox="1"/>
          <p:nvPr/>
        </p:nvSpPr>
        <p:spPr>
          <a:xfrm>
            <a:off x="8830848" y="5121515"/>
            <a:ext cx="2824551" cy="1323439"/>
          </a:xfrm>
          <a:prstGeom prst="rect">
            <a:avLst/>
          </a:prstGeom>
          <a:noFill/>
        </p:spPr>
        <p:txBody>
          <a:bodyPr wrap="square" rtlCol="0">
            <a:spAutoFit/>
          </a:bodyPr>
          <a:lstStyle/>
          <a:p>
            <a:pPr algn="just"/>
            <a:r>
              <a:rPr lang="es-ES_tradnl" sz="1600" b="1" dirty="0">
                <a:latin typeface="Avenir Book" panose="02000503020000020003" pitchFamily="2" charset="0"/>
              </a:rPr>
              <a:t>Foto Estudio Esparza se hará responsables de entregar las fotografías en formato digital</a:t>
            </a:r>
            <a:r>
              <a:rPr lang="es-ES_tradnl" sz="1600" dirty="0">
                <a:latin typeface="Avenir Book" panose="02000503020000020003" pitchFamily="2" charset="0"/>
              </a:rPr>
              <a:t> al Departamento de Servicios Escolares</a:t>
            </a:r>
            <a:endParaRPr lang="es-MX" sz="1600" dirty="0">
              <a:latin typeface="Avenir Book" panose="02000503020000020003" pitchFamily="2" charset="0"/>
            </a:endParaRPr>
          </a:p>
        </p:txBody>
      </p:sp>
      <p:grpSp>
        <p:nvGrpSpPr>
          <p:cNvPr id="10" name="Grupo 9">
            <a:extLst>
              <a:ext uri="{FF2B5EF4-FFF2-40B4-BE49-F238E27FC236}">
                <a16:creationId xmlns:a16="http://schemas.microsoft.com/office/drawing/2014/main" id="{A6FC1ED4-FA37-415A-8933-E1483FA67AEF}"/>
              </a:ext>
            </a:extLst>
          </p:cNvPr>
          <p:cNvGrpSpPr/>
          <p:nvPr/>
        </p:nvGrpSpPr>
        <p:grpSpPr>
          <a:xfrm rot="16200000">
            <a:off x="8008173" y="5324185"/>
            <a:ext cx="644035" cy="644035"/>
            <a:chOff x="9217671" y="1900730"/>
            <a:chExt cx="644035" cy="644035"/>
          </a:xfrm>
        </p:grpSpPr>
        <p:sp>
          <p:nvSpPr>
            <p:cNvPr id="11" name="Flecha: hacia abajo 10">
              <a:extLst>
                <a:ext uri="{FF2B5EF4-FFF2-40B4-BE49-F238E27FC236}">
                  <a16:creationId xmlns:a16="http://schemas.microsoft.com/office/drawing/2014/main" id="{7FD12541-4050-47D7-8A24-6849EDAEFD93}"/>
                </a:ext>
              </a:extLst>
            </p:cNvPr>
            <p:cNvSpPr/>
            <p:nvPr/>
          </p:nvSpPr>
          <p:spPr>
            <a:xfrm>
              <a:off x="9217671" y="1900730"/>
              <a:ext cx="644035" cy="644035"/>
            </a:xfrm>
            <a:prstGeom prst="downArrow">
              <a:avLst>
                <a:gd name="adj1" fmla="val 55000"/>
                <a:gd name="adj2" fmla="val 45000"/>
              </a:avLst>
            </a:prstGeom>
            <a:solidFill>
              <a:srgbClr val="199C7F">
                <a:alpha val="90000"/>
              </a:srgbClr>
            </a:solidFill>
            <a:ln>
              <a:solidFill>
                <a:srgbClr val="199C7F">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Flecha: hacia abajo 4">
              <a:extLst>
                <a:ext uri="{FF2B5EF4-FFF2-40B4-BE49-F238E27FC236}">
                  <a16:creationId xmlns:a16="http://schemas.microsoft.com/office/drawing/2014/main" id="{1D2ED1A8-9399-41B5-84F8-8C210FDE635F}"/>
                </a:ext>
              </a:extLst>
            </p:cNvPr>
            <p:cNvSpPr txBox="1"/>
            <p:nvPr/>
          </p:nvSpPr>
          <p:spPr>
            <a:xfrm>
              <a:off x="9362579" y="1900730"/>
              <a:ext cx="354219" cy="4846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s-MX" sz="2900" kern="1200">
                <a:solidFill>
                  <a:schemeClr val="tx1"/>
                </a:solidFill>
              </a:endParaRPr>
            </a:p>
          </p:txBody>
        </p:sp>
      </p:grpSp>
      <p:pic>
        <p:nvPicPr>
          <p:cNvPr id="1026" name="Picture 2" descr="Hombre y mujer icono vector usuario persona perfil avatar símbolo para  negocios | Vector Premium">
            <a:extLst>
              <a:ext uri="{FF2B5EF4-FFF2-40B4-BE49-F238E27FC236}">
                <a16:creationId xmlns:a16="http://schemas.microsoft.com/office/drawing/2014/main" id="{D512E04E-9772-4D42-9CCD-3A8B00709349}"/>
              </a:ext>
            </a:extLst>
          </p:cNvPr>
          <p:cNvPicPr>
            <a:picLocks noChangeAspect="1" noChangeArrowheads="1"/>
          </p:cNvPicPr>
          <p:nvPr/>
        </p:nvPicPr>
        <p:blipFill rotWithShape="1">
          <a:blip r:embed="rId7">
            <a:duotone>
              <a:schemeClr val="accent5">
                <a:shade val="45000"/>
                <a:satMod val="135000"/>
              </a:schemeClr>
              <a:prstClr val="white"/>
            </a:duotone>
            <a:extLst>
              <a:ext uri="{BEBA8EAE-BF5A-486C-A8C5-ECC9F3942E4B}">
                <a14:imgProps xmlns:a14="http://schemas.microsoft.com/office/drawing/2010/main">
                  <a14:imgLayer r:embed="rId8">
                    <a14:imgEffect>
                      <a14:backgroundRemoval t="30831" b="68371" l="11502" r="43291">
                        <a14:foregroundMark x1="27796" y1="30831" x2="27796" y2="30831"/>
                        <a14:foregroundMark x1="26358" y1="55911" x2="26837" y2="56550"/>
                        <a14:foregroundMark x1="35304" y1="64058" x2="36741" y2="63259"/>
                      </a14:backgroundRemoval>
                    </a14:imgEffect>
                  </a14:imgLayer>
                </a14:imgProps>
              </a:ext>
              <a:ext uri="{28A0092B-C50C-407E-A947-70E740481C1C}">
                <a14:useLocalDpi xmlns:a14="http://schemas.microsoft.com/office/drawing/2010/main" val="0"/>
              </a:ext>
            </a:extLst>
          </a:blip>
          <a:srcRect l="7632" t="27154" r="52629" b="26936"/>
          <a:stretch/>
        </p:blipFill>
        <p:spPr bwMode="auto">
          <a:xfrm>
            <a:off x="400369" y="2326760"/>
            <a:ext cx="2369482" cy="27374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ombre y mujer icono vector usuario persona perfil avatar símbolo para  negocios | Vector Premium">
            <a:extLst>
              <a:ext uri="{FF2B5EF4-FFF2-40B4-BE49-F238E27FC236}">
                <a16:creationId xmlns:a16="http://schemas.microsoft.com/office/drawing/2014/main" id="{4F315209-91A7-441E-828A-C9192FD4C5BA}"/>
              </a:ext>
            </a:extLst>
          </p:cNvPr>
          <p:cNvPicPr>
            <a:picLocks noChangeAspect="1" noChangeArrowheads="1"/>
          </p:cNvPicPr>
          <p:nvPr/>
        </p:nvPicPr>
        <p:blipFill rotWithShape="1">
          <a:blip r:embed="rId9">
            <a:duotone>
              <a:schemeClr val="accent5">
                <a:shade val="45000"/>
                <a:satMod val="135000"/>
              </a:schemeClr>
              <a:prstClr val="white"/>
            </a:duotone>
            <a:extLst>
              <a:ext uri="{BEBA8EAE-BF5A-486C-A8C5-ECC9F3942E4B}">
                <a14:imgProps xmlns:a14="http://schemas.microsoft.com/office/drawing/2010/main">
                  <a14:imgLayer r:embed="rId8">
                    <a14:imgEffect>
                      <a14:backgroundRemoval t="30192" b="68690" l="57029" r="88818">
                        <a14:foregroundMark x1="78115" y1="36741" x2="75719" y2="44249"/>
                        <a14:foregroundMark x1="71565" y1="41853" x2="65815" y2="47444"/>
                        <a14:foregroundMark x1="72524" y1="60064" x2="72524" y2="58946"/>
                        <a14:foregroundMark x1="62300" y1="65495" x2="65335" y2="65495"/>
                        <a14:foregroundMark x1="81470" y1="66613" x2="81470" y2="66613"/>
                        <a14:foregroundMark x1="81470" y1="65974" x2="83866" y2="62141"/>
                        <a14:foregroundMark x1="83866" y1="62141" x2="83866" y2="62141"/>
                        <a14:foregroundMark x1="84505" y1="55591" x2="84824" y2="63898"/>
                        <a14:foregroundMark x1="84824" y1="63898" x2="65974" y2="66294"/>
                        <a14:foregroundMark x1="65974" y1="66294" x2="61981" y2="62141"/>
                        <a14:foregroundMark x1="58786" y1="57508" x2="58786" y2="54952"/>
                        <a14:foregroundMark x1="85942" y1="55272" x2="85942" y2="55272"/>
                        <a14:foregroundMark x1="85304" y1="54633" x2="84026" y2="53994"/>
                        <a14:foregroundMark x1="81949" y1="53195" x2="81949" y2="53195"/>
                        <a14:foregroundMark x1="80831" y1="52716" x2="80831" y2="52716"/>
                        <a14:foregroundMark x1="80831" y1="52716" x2="80831" y2="52716"/>
                        <a14:foregroundMark x1="80831" y1="52716" x2="80831" y2="52716"/>
                        <a14:foregroundMark x1="80192" y1="52396" x2="80192" y2="52396"/>
                        <a14:foregroundMark x1="64856" y1="52716" x2="64856" y2="52716"/>
                        <a14:foregroundMark x1="64696" y1="52716" x2="64696" y2="52716"/>
                        <a14:foregroundMark x1="64537" y1="52716" x2="60703" y2="53994"/>
                        <a14:foregroundMark x1="65495" y1="52396" x2="65495" y2="52396"/>
                        <a14:foregroundMark x1="74920" y1="51118" x2="74281" y2="50000"/>
                        <a14:foregroundMark x1="71246" y1="46965" x2="71246" y2="46965"/>
                        <a14:foregroundMark x1="69968" y1="45048" x2="69968" y2="45048"/>
                        <a14:foregroundMark x1="69010" y1="44888" x2="77316" y2="40895"/>
                        <a14:foregroundMark x1="77316" y1="40895" x2="73802" y2="46166"/>
                        <a14:foregroundMark x1="72524" y1="30192" x2="72524" y2="30192"/>
                        <a14:foregroundMark x1="72524" y1="30192" x2="72524" y2="30192"/>
                      </a14:backgroundRemoval>
                    </a14:imgEffect>
                  </a14:imgLayer>
                </a14:imgProps>
              </a:ext>
              <a:ext uri="{28A0092B-C50C-407E-A947-70E740481C1C}">
                <a14:useLocalDpi xmlns:a14="http://schemas.microsoft.com/office/drawing/2010/main" val="0"/>
              </a:ext>
            </a:extLst>
          </a:blip>
          <a:srcRect l="53201" t="27459" r="7060" b="26631"/>
          <a:stretch/>
        </p:blipFill>
        <p:spPr bwMode="auto">
          <a:xfrm>
            <a:off x="9677737" y="1074211"/>
            <a:ext cx="2369482" cy="273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71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ED3624E-5530-44DC-857D-D08CBAB172F3}"/>
              </a:ext>
            </a:extLst>
          </p:cNvPr>
          <p:cNvSpPr>
            <a:spLocks noChangeArrowheads="1"/>
          </p:cNvSpPr>
          <p:nvPr/>
        </p:nvSpPr>
        <p:spPr bwMode="auto">
          <a:xfrm>
            <a:off x="941013" y="2169229"/>
            <a:ext cx="10336962" cy="3480009"/>
          </a:xfrm>
          <a:prstGeom prst="rect">
            <a:avLst/>
          </a:prstGeom>
          <a:noFill/>
          <a:ln w="57150" cmpd="thickThin">
            <a:noFill/>
            <a:miter lim="800000"/>
            <a:headEnd/>
            <a:tailEnd/>
          </a:ln>
        </p:spPr>
        <p:txBody>
          <a:bodyPr lIns="144000" rIns="144000" anchor="ctr" anchorCtr="0"/>
          <a:lstStyle/>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Certificado Total de Estudios del Nivel Licenciatura o Ingeniería.</a:t>
            </a:r>
          </a:p>
          <a:p>
            <a:pPr marL="534988" lvl="1" indent="-452438" algn="just" eaLnBrk="0" hangingPunct="0">
              <a:buFont typeface="Courier New" panose="02070309020205020404" pitchFamily="49" charset="0"/>
              <a:buChar char="o"/>
              <a:defRPr/>
            </a:pPr>
            <a:endParaRPr lang="es-ES_tradnl" sz="2000" dirty="0">
              <a:latin typeface="Avenir Book" panose="02000503020000020003" pitchFamily="2" charset="0"/>
            </a:endParaRPr>
          </a:p>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Acta de Exención de Examen Profesional del nivel Licenciatura o Ingeniería.</a:t>
            </a:r>
          </a:p>
          <a:p>
            <a:pPr marL="534988" lvl="1" indent="-452438" algn="just" eaLnBrk="0" hangingPunct="0">
              <a:buFont typeface="Courier New" panose="02070309020205020404" pitchFamily="49" charset="0"/>
              <a:buChar char="o"/>
              <a:defRPr/>
            </a:pPr>
            <a:endParaRPr lang="es-ES_tradnl" sz="2000" dirty="0">
              <a:latin typeface="Avenir Book" panose="02000503020000020003" pitchFamily="2" charset="0"/>
            </a:endParaRPr>
          </a:p>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Constancia de Servicio Social del nivel Licenciatura o Ingeniería.</a:t>
            </a:r>
          </a:p>
          <a:p>
            <a:pPr marL="534988" lvl="1" indent="-452438" algn="just" eaLnBrk="0" hangingPunct="0">
              <a:buFont typeface="Courier New" panose="02070309020205020404" pitchFamily="49" charset="0"/>
              <a:buChar char="o"/>
              <a:defRPr/>
            </a:pPr>
            <a:endParaRPr lang="es-ES_tradnl" sz="2000" dirty="0">
              <a:latin typeface="Avenir Book" panose="02000503020000020003" pitchFamily="2" charset="0"/>
            </a:endParaRPr>
          </a:p>
          <a:p>
            <a:pPr marL="534988" lvl="1" indent="-452438" algn="just" eaLnBrk="0" hangingPunct="0">
              <a:buFont typeface="Courier New" panose="02070309020205020404" pitchFamily="49" charset="0"/>
              <a:buChar char="o"/>
              <a:defRPr/>
            </a:pPr>
            <a:r>
              <a:rPr lang="es-ES_tradnl" sz="2000" dirty="0">
                <a:latin typeface="Avenir Book" panose="02000503020000020003" pitchFamily="2" charset="0"/>
              </a:rPr>
              <a:t>Título Profesional del Nivel Licenciatura o Ingeniería.</a:t>
            </a:r>
          </a:p>
          <a:p>
            <a:pPr marL="534988" lvl="1" indent="-452438" algn="just" eaLnBrk="0" hangingPunct="0">
              <a:buFont typeface="Courier New" panose="02070309020205020404" pitchFamily="49" charset="0"/>
              <a:buChar char="o"/>
              <a:defRPr/>
            </a:pPr>
            <a:endParaRPr lang="es-ES" sz="2000" dirty="0">
              <a:latin typeface="Avenir Black" panose="020B0803020203020204" pitchFamily="34" charset="0"/>
            </a:endParaRPr>
          </a:p>
          <a:p>
            <a:pPr marL="534988" lvl="1" indent="-452438" algn="just" eaLnBrk="0" hangingPunct="0">
              <a:buFont typeface="Courier New" panose="02070309020205020404" pitchFamily="49" charset="0"/>
              <a:buChar char="o"/>
              <a:defRPr/>
            </a:pPr>
            <a:r>
              <a:rPr lang="es-ES" sz="2000" b="1" dirty="0">
                <a:latin typeface="Avenir Black" panose="020B0803020203020204" pitchFamily="34" charset="0"/>
              </a:rPr>
              <a:t>El egresado(a) podrá descargar y subir a su expediente electrónico como egresado(a) de la UT San Juan la Cédula Profesional emitida por la Dirección General de Profesiones de la CDMX.</a:t>
            </a:r>
            <a:endParaRPr lang="es-ES_tradnl" sz="2000" b="1" dirty="0">
              <a:latin typeface="Avenir Black" panose="020B0803020203020204" pitchFamily="34" charset="0"/>
            </a:endParaRPr>
          </a:p>
        </p:txBody>
      </p:sp>
      <p:sp>
        <p:nvSpPr>
          <p:cNvPr id="4" name="Título 1">
            <a:extLst>
              <a:ext uri="{FF2B5EF4-FFF2-40B4-BE49-F238E27FC236}">
                <a16:creationId xmlns:a16="http://schemas.microsoft.com/office/drawing/2014/main" id="{31402AFD-A969-489A-B7A3-CAB2FFC65F4B}"/>
              </a:ext>
            </a:extLst>
          </p:cNvPr>
          <p:cNvSpPr txBox="1">
            <a:spLocks/>
          </p:cNvSpPr>
          <p:nvPr/>
        </p:nvSpPr>
        <p:spPr>
          <a:xfrm>
            <a:off x="544012" y="942370"/>
            <a:ext cx="11130964" cy="990430"/>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_tradnl" sz="2800" dirty="0">
                <a:solidFill>
                  <a:srgbClr val="199C7F"/>
                </a:solidFill>
                <a:latin typeface="Avenir Black" panose="020B0803020203020204" pitchFamily="34" charset="0"/>
              </a:rPr>
              <a:t>Documentación oficial que recibirá el egresado (a) al concluir su Trámite de Titulación</a:t>
            </a:r>
            <a:endParaRPr lang="es-MX" sz="2800" dirty="0">
              <a:solidFill>
                <a:srgbClr val="199C7F"/>
              </a:solidFill>
              <a:latin typeface="Avenir Black" panose="020B0803020203020204" pitchFamily="34" charset="0"/>
              <a:ea typeface="+mn-ea"/>
              <a:cs typeface="+mn-cs"/>
            </a:endParaRPr>
          </a:p>
        </p:txBody>
      </p:sp>
    </p:spTree>
    <p:extLst>
      <p:ext uri="{BB962C8B-B14F-4D97-AF65-F5344CB8AC3E}">
        <p14:creationId xmlns:p14="http://schemas.microsoft.com/office/powerpoint/2010/main" val="1043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444163" y="1668479"/>
            <a:ext cx="11330662" cy="4354715"/>
          </a:xfrm>
          <a:prstGeom prst="rect">
            <a:avLst/>
          </a:prstGeom>
          <a:noFill/>
          <a:ln w="57150" cmpd="thickThin">
            <a:noFill/>
            <a:miter lim="800000"/>
            <a:headEnd/>
            <a:tailEnd/>
          </a:ln>
        </p:spPr>
        <p:txBody>
          <a:bodyPr lIns="144000" rIns="144000"/>
          <a:lstStyle/>
          <a:p>
            <a:pPr marL="457200" indent="-457200" algn="just" eaLnBrk="0" hangingPunct="0">
              <a:spcBef>
                <a:spcPts val="110"/>
              </a:spcBef>
              <a:buFont typeface="+mj-lt"/>
              <a:buAutoNum type="arabicPeriod"/>
              <a:tabLst>
                <a:tab pos="457200" algn="l"/>
              </a:tabLst>
              <a:defRPr/>
            </a:pPr>
            <a:r>
              <a:rPr lang="es-ES" sz="2000" dirty="0">
                <a:latin typeface="Avenir Black" panose="020B0803020203020204" pitchFamily="34" charset="0"/>
              </a:rPr>
              <a:t>Entrega de documentos</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Sube a tu </a:t>
            </a:r>
            <a:r>
              <a:rPr lang="es-ES" sz="1600" b="1" dirty="0">
                <a:latin typeface="Avenir Book" panose="02000503020000020003" pitchFamily="2" charset="0"/>
              </a:rPr>
              <a:t>Portal del Estudiante</a:t>
            </a:r>
            <a:r>
              <a:rPr lang="es-ES" sz="1600" dirty="0">
                <a:latin typeface="Avenir Book" panose="02000503020000020003" pitchFamily="2" charset="0"/>
              </a:rPr>
              <a:t> en tiempo y forma los documentos oficiales. </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Entrega tus fotografías </a:t>
            </a:r>
            <a:r>
              <a:rPr lang="es-ES" sz="1600" dirty="0">
                <a:latin typeface="Avenir Book" panose="02000503020000020003" pitchFamily="2" charset="0"/>
              </a:rPr>
              <a:t>en el Departamento de Servicios Escolares según la fecha y hora establecidos en el calendario.</a:t>
            </a:r>
          </a:p>
          <a:p>
            <a:pPr algn="just" eaLnBrk="0" hangingPunct="0">
              <a:spcBef>
                <a:spcPts val="110"/>
              </a:spcBef>
              <a:tabLst>
                <a:tab pos="457200" algn="l"/>
              </a:tabLst>
              <a:defRPr/>
            </a:pPr>
            <a:endParaRPr lang="es-ES" sz="1600" dirty="0">
              <a:latin typeface="Avenir Book" panose="02000503020000020003" pitchFamily="2" charset="0"/>
            </a:endParaRPr>
          </a:p>
          <a:p>
            <a:pPr marL="342900" indent="-342900" algn="just" eaLnBrk="0" hangingPunct="0">
              <a:spcBef>
                <a:spcPts val="110"/>
              </a:spcBef>
              <a:buAutoNum type="arabicPeriod" startAt="2"/>
              <a:tabLst>
                <a:tab pos="457200" algn="l"/>
              </a:tabLst>
              <a:defRPr/>
            </a:pPr>
            <a:r>
              <a:rPr lang="es-ES" sz="2000" dirty="0">
                <a:latin typeface="Avenir Black" panose="020B0803020203020204" pitchFamily="34" charset="0"/>
              </a:rPr>
              <a:t>  Registro de estadía – Fecha límite: 11 de diciembre 2025</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Ingresa al </a:t>
            </a:r>
            <a:r>
              <a:rPr lang="es-ES" sz="1600" b="1" dirty="0">
                <a:latin typeface="Avenir Book" panose="02000503020000020003" pitchFamily="2" charset="0"/>
              </a:rPr>
              <a:t>Portal del Estudiante –&gt; Menú Estadías</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Captura la información </a:t>
            </a:r>
            <a:r>
              <a:rPr lang="es-ES" sz="1600" dirty="0">
                <a:latin typeface="Avenir Book" panose="02000503020000020003" pitchFamily="2" charset="0"/>
              </a:rPr>
              <a:t>de:</a:t>
            </a: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Unidad Económica </a:t>
            </a: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Proyecto </a:t>
            </a:r>
            <a:r>
              <a:rPr lang="es-MX" sz="1600" dirty="0">
                <a:latin typeface="Avenir Book" panose="02000503020000020003" pitchFamily="2" charset="0"/>
              </a:rPr>
              <a:t>📑</a:t>
            </a:r>
            <a:endParaRPr lang="es-ES" sz="1600" dirty="0">
              <a:latin typeface="Avenir Book" panose="02000503020000020003" pitchFamily="2" charset="0"/>
            </a:endParaRP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Asesor de la Unidad Económica </a:t>
            </a:r>
            <a:r>
              <a:rPr lang="es-MX" sz="1600" dirty="0">
                <a:latin typeface="Avenir Book" panose="02000503020000020003" pitchFamily="2" charset="0"/>
              </a:rPr>
              <a:t>👨‍💼</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D</a:t>
            </a:r>
            <a:r>
              <a:rPr lang="es-MX" sz="1600" dirty="0">
                <a:latin typeface="Avenir Book" panose="02000503020000020003" pitchFamily="2" charset="0"/>
              </a:rPr>
              <a:t>a clic en </a:t>
            </a:r>
            <a:r>
              <a:rPr lang="es-MX" sz="1600" b="1" dirty="0">
                <a:solidFill>
                  <a:srgbClr val="0070C0"/>
                </a:solidFill>
                <a:latin typeface="Avenir Black" panose="020B0803020203020204" pitchFamily="34" charset="0"/>
              </a:rPr>
              <a:t>GUARDAR</a:t>
            </a:r>
          </a:p>
          <a:p>
            <a:pPr algn="just" eaLnBrk="0" hangingPunct="0">
              <a:spcBef>
                <a:spcPts val="110"/>
              </a:spcBef>
              <a:tabLst>
                <a:tab pos="457200" algn="l"/>
              </a:tabLst>
              <a:defRPr/>
            </a:pPr>
            <a:endParaRPr lang="es-ES" sz="1600" dirty="0">
              <a:latin typeface="Avenir Book" panose="02000503020000020003" pitchFamily="2" charset="0"/>
            </a:endParaRPr>
          </a:p>
          <a:p>
            <a:pPr algn="just" eaLnBrk="0" hangingPunct="0">
              <a:spcBef>
                <a:spcPts val="110"/>
              </a:spcBef>
              <a:tabLst>
                <a:tab pos="457200" algn="l"/>
              </a:tabLst>
              <a:defRPr/>
            </a:pPr>
            <a:r>
              <a:rPr lang="es-ES" sz="2000" dirty="0">
                <a:latin typeface="Avenir Black" panose="020B0803020203020204" pitchFamily="34" charset="0"/>
              </a:rPr>
              <a:t>3. 	Carta de presentación</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Tú asesor de estadía de la UT San Juan revisará la información</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Una vez aprobada, recibirás la carta de presentación:</a:t>
            </a:r>
          </a:p>
          <a:p>
            <a:pPr marL="742950" lvl="1" indent="-285750" algn="just" eaLnBrk="0" hangingPunct="0">
              <a:spcBef>
                <a:spcPts val="110"/>
              </a:spcBef>
              <a:buFont typeface="Arial" panose="020B0604020202020204" pitchFamily="34" charset="0"/>
              <a:buChar char="•"/>
              <a:tabLst>
                <a:tab pos="457200" algn="l"/>
              </a:tabLst>
              <a:defRPr/>
            </a:pPr>
            <a:r>
              <a:rPr lang="es-ES" sz="1600" dirty="0">
                <a:latin typeface="Avenir Book" panose="02000503020000020003" pitchFamily="2" charset="0"/>
              </a:rPr>
              <a:t>   Vía correo electrónico o de forma presencial (según corresponda)</a:t>
            </a:r>
          </a:p>
        </p:txBody>
      </p:sp>
      <p:pic>
        <p:nvPicPr>
          <p:cNvPr id="1026" name="Picture 2" descr="Icono de Proceso Generic Blue | Freepik">
            <a:extLst>
              <a:ext uri="{FF2B5EF4-FFF2-40B4-BE49-F238E27FC236}">
                <a16:creationId xmlns:a16="http://schemas.microsoft.com/office/drawing/2014/main" id="{5BEF64C6-2119-4816-98E7-A0202FEA9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910" y="3429000"/>
            <a:ext cx="2427510" cy="242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9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1402AFD-A969-489A-B7A3-CAB2FFC65F4B}"/>
              </a:ext>
            </a:extLst>
          </p:cNvPr>
          <p:cNvSpPr txBox="1">
            <a:spLocks/>
          </p:cNvSpPr>
          <p:nvPr/>
        </p:nvSpPr>
        <p:spPr>
          <a:xfrm>
            <a:off x="524436" y="834806"/>
            <a:ext cx="11130964" cy="854591"/>
          </a:xfrm>
          <a:prstGeom prst="rect">
            <a:avLst/>
          </a:prstGeom>
        </p:spPr>
        <p:txBody>
          <a:bodyPr anchor="ctr" anchorCtr="0">
            <a:noAutofit/>
          </a:bodyPr>
          <a:lstStyle>
            <a:lvl1pPr algn="l" defTabSz="914400" rtl="0" eaLnBrk="1" latinLnBrk="0" hangingPunct="1">
              <a:lnSpc>
                <a:spcPct val="90000"/>
              </a:lnSpc>
              <a:spcBef>
                <a:spcPct val="0"/>
              </a:spcBef>
              <a:buNone/>
              <a:defRPr sz="3600" b="1" i="0" kern="1200">
                <a:solidFill>
                  <a:schemeClr val="bg1"/>
                </a:solidFill>
                <a:latin typeface="Avenir Heavy" panose="02000503020000020003" pitchFamily="2" charset="0"/>
                <a:ea typeface="+mj-ea"/>
                <a:cs typeface="+mj-cs"/>
              </a:defRPr>
            </a:lvl1pPr>
          </a:lstStyle>
          <a:p>
            <a:r>
              <a:rPr lang="es-ES" sz="2800" dirty="0">
                <a:solidFill>
                  <a:srgbClr val="199C7F"/>
                </a:solidFill>
                <a:latin typeface="Avenir Black" panose="020B0803020203020204" pitchFamily="34" charset="0"/>
              </a:rPr>
              <a:t>Guía de 12 pasos para realizar el Trámite de Titulación Lic. e Ing.</a:t>
            </a:r>
            <a:endParaRPr lang="es-MX" sz="2800" dirty="0">
              <a:solidFill>
                <a:srgbClr val="199C7F"/>
              </a:solidFill>
              <a:latin typeface="Avenir Black" panose="020B0803020203020204" pitchFamily="34" charset="0"/>
            </a:endParaRPr>
          </a:p>
        </p:txBody>
      </p:sp>
      <p:sp>
        <p:nvSpPr>
          <p:cNvPr id="5" name="Rectangle 3">
            <a:extLst>
              <a:ext uri="{FF2B5EF4-FFF2-40B4-BE49-F238E27FC236}">
                <a16:creationId xmlns:a16="http://schemas.microsoft.com/office/drawing/2014/main" id="{5DF9AD00-456A-466C-8EBE-710CCE418E7F}"/>
              </a:ext>
            </a:extLst>
          </p:cNvPr>
          <p:cNvSpPr>
            <a:spLocks noChangeArrowheads="1"/>
          </p:cNvSpPr>
          <p:nvPr/>
        </p:nvSpPr>
        <p:spPr bwMode="auto">
          <a:xfrm>
            <a:off x="544012" y="1668479"/>
            <a:ext cx="10716887" cy="4354715"/>
          </a:xfrm>
          <a:prstGeom prst="rect">
            <a:avLst/>
          </a:prstGeom>
          <a:noFill/>
          <a:ln w="57150" cmpd="thickThin">
            <a:noFill/>
            <a:miter lim="800000"/>
            <a:headEnd/>
            <a:tailEnd/>
          </a:ln>
        </p:spPr>
        <p:txBody>
          <a:bodyPr lIns="144000" rIns="144000"/>
          <a:lstStyle/>
          <a:p>
            <a:pPr algn="just" eaLnBrk="0" hangingPunct="0">
              <a:spcBef>
                <a:spcPts val="110"/>
              </a:spcBef>
              <a:tabLst>
                <a:tab pos="457200" algn="l"/>
              </a:tabLst>
              <a:defRPr/>
            </a:pPr>
            <a:r>
              <a:rPr lang="es-ES" sz="2000" dirty="0">
                <a:latin typeface="Avenir Black" panose="020B0803020203020204" pitchFamily="34" charset="0"/>
              </a:rPr>
              <a:t>4.	Completar información de la Unidad Económica</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Ingresa nuevamente </a:t>
            </a:r>
            <a:r>
              <a:rPr lang="es-ES" sz="1600" dirty="0">
                <a:latin typeface="Avenir Book" panose="02000503020000020003" pitchFamily="2" charset="0"/>
              </a:rPr>
              <a:t>a Estadías en tu Portal del Estudiante</a:t>
            </a:r>
          </a:p>
          <a:p>
            <a:pPr marL="285750" indent="-285750" algn="just" eaLnBrk="0" hangingPunct="0">
              <a:spcBef>
                <a:spcPts val="110"/>
              </a:spcBef>
              <a:buFont typeface="Courier New" panose="02070309020205020404" pitchFamily="49" charset="0"/>
              <a:buChar char="o"/>
              <a:tabLst>
                <a:tab pos="457200" algn="l"/>
              </a:tabLst>
              <a:defRPr/>
            </a:pPr>
            <a:r>
              <a:rPr lang="es-ES" sz="1600" b="1" dirty="0">
                <a:latin typeface="Avenir Book" panose="02000503020000020003" pitchFamily="2" charset="0"/>
              </a:rPr>
              <a:t>Completa los datos </a:t>
            </a:r>
            <a:r>
              <a:rPr lang="es-ES" sz="1600" dirty="0">
                <a:latin typeface="Avenir Book" panose="02000503020000020003" pitchFamily="2" charset="0"/>
              </a:rPr>
              <a:t>faltantes de la empresa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A partir de aquí, </a:t>
            </a:r>
            <a:r>
              <a:rPr lang="es-ES" sz="1600" b="1" dirty="0">
                <a:latin typeface="Avenir Book" panose="02000503020000020003" pitchFamily="2" charset="0"/>
              </a:rPr>
              <a:t>tu asesor de la UT San Juan será quien dé seguimiento </a:t>
            </a:r>
            <a:r>
              <a:rPr lang="es-ES" sz="1600" dirty="0">
                <a:latin typeface="Avenir Book" panose="02000503020000020003" pitchFamily="2" charset="0"/>
              </a:rPr>
              <a:t>a tu proyecto</a:t>
            </a:r>
          </a:p>
          <a:p>
            <a:pPr algn="just" eaLnBrk="0" hangingPunct="0">
              <a:spcBef>
                <a:spcPts val="110"/>
              </a:spcBef>
              <a:tabLst>
                <a:tab pos="457200" algn="l"/>
              </a:tabLst>
              <a:defRPr/>
            </a:pPr>
            <a:endParaRPr lang="es-ES" sz="1600" dirty="0">
              <a:latin typeface="Avenir Black" panose="020B0803020203020204" pitchFamily="34" charset="0"/>
            </a:endParaRPr>
          </a:p>
          <a:p>
            <a:pPr algn="just" eaLnBrk="0" hangingPunct="0">
              <a:spcBef>
                <a:spcPts val="110"/>
              </a:spcBef>
              <a:tabLst>
                <a:tab pos="457200" algn="l"/>
              </a:tabLst>
              <a:defRPr/>
            </a:pPr>
            <a:r>
              <a:rPr lang="es-ES" sz="2000" dirty="0">
                <a:latin typeface="Avenir Black" panose="020B0803020203020204" pitchFamily="34" charset="0"/>
              </a:rPr>
              <a:t>5.	Concluir tu estadía</a:t>
            </a:r>
          </a:p>
          <a:p>
            <a:pPr marL="285750" indent="-285750" algn="just" eaLnBrk="0" hangingPunct="0">
              <a:spcBef>
                <a:spcPts val="110"/>
              </a:spcBef>
              <a:buFont typeface="Courier New" panose="02070309020205020404" pitchFamily="49" charset="0"/>
              <a:buChar char="o"/>
              <a:tabLst>
                <a:tab pos="457200" algn="l"/>
              </a:tabLst>
              <a:defRPr/>
            </a:pPr>
            <a:r>
              <a:rPr lang="es-ES" sz="1600" dirty="0">
                <a:latin typeface="Avenir Book" panose="02000503020000020003" pitchFamily="2" charset="0"/>
              </a:rPr>
              <a:t>Finaliza de manera satisfactoria tu proyecto de estadía del 11° cuatrimestre (enero-abril 2026)</a:t>
            </a:r>
          </a:p>
          <a:p>
            <a:pPr marL="285750" indent="-285750" algn="just" eaLnBrk="0" hangingPunct="0">
              <a:spcBef>
                <a:spcPts val="110"/>
              </a:spcBef>
              <a:buFont typeface="Courier New" panose="02070309020205020404" pitchFamily="49" charset="0"/>
              <a:buChar char="o"/>
              <a:tabLst>
                <a:tab pos="457200" algn="l"/>
              </a:tabLst>
              <a:defRPr/>
            </a:pPr>
            <a:endParaRPr lang="es-ES" sz="1600" dirty="0">
              <a:latin typeface="Avenir Book" panose="02000503020000020003" pitchFamily="2" charset="0"/>
            </a:endParaRPr>
          </a:p>
          <a:p>
            <a:r>
              <a:rPr lang="es-ES" sz="2000" b="1" dirty="0">
                <a:latin typeface="Avenir Black" panose="020B0803020203020204" pitchFamily="34" charset="0"/>
              </a:rPr>
              <a:t>6.	Pago de titulación</a:t>
            </a:r>
          </a:p>
          <a:p>
            <a:pPr marL="285750" indent="-285750">
              <a:buFont typeface="Courier New" panose="02070309020205020404" pitchFamily="49" charset="0"/>
              <a:buChar char="o"/>
            </a:pPr>
            <a:r>
              <a:rPr lang="es-ES" sz="1600" dirty="0">
                <a:latin typeface="Avenir Book" panose="02000503020000020003" pitchFamily="2" charset="0"/>
              </a:rPr>
              <a:t>Concluido tu proyecto de estadía (</a:t>
            </a:r>
            <a:r>
              <a:rPr lang="es-ES" sz="1600" b="1" dirty="0">
                <a:solidFill>
                  <a:srgbClr val="08406F"/>
                </a:solidFill>
                <a:latin typeface="Avenir Book" panose="02000503020000020003" pitchFamily="2" charset="0"/>
              </a:rPr>
              <a:t>24 de abril del 2026</a:t>
            </a:r>
            <a:r>
              <a:rPr lang="es-ES" sz="1600" dirty="0">
                <a:latin typeface="Avenir Book" panose="02000503020000020003" pitchFamily="2" charset="0"/>
              </a:rPr>
              <a:t>):</a:t>
            </a:r>
          </a:p>
          <a:p>
            <a:pPr marL="800100" lvl="1" indent="-342900">
              <a:buFont typeface="+mj-lt"/>
              <a:buAutoNum type="arabicPeriod"/>
            </a:pPr>
            <a:r>
              <a:rPr lang="es-ES" sz="1600" dirty="0">
                <a:latin typeface="Avenir Book" panose="02000503020000020003" pitchFamily="2" charset="0"/>
              </a:rPr>
              <a:t>Ingresa al </a:t>
            </a:r>
            <a:r>
              <a:rPr lang="es-ES" sz="1600" b="1" dirty="0">
                <a:latin typeface="Avenir Book" panose="02000503020000020003" pitchFamily="2" charset="0"/>
              </a:rPr>
              <a:t>Portal del Estudiante → Menú → Pagos en línea → Otros pagos</a:t>
            </a:r>
            <a:r>
              <a:rPr lang="es-ES" sz="1600" dirty="0">
                <a:latin typeface="Avenir Book" panose="02000503020000020003" pitchFamily="2" charset="0"/>
              </a:rPr>
              <a:t>.</a:t>
            </a:r>
          </a:p>
          <a:p>
            <a:pPr marL="800100" lvl="1" indent="-342900">
              <a:buFont typeface="+mj-lt"/>
              <a:buAutoNum type="arabicPeriod"/>
            </a:pPr>
            <a:r>
              <a:rPr lang="es-ES" sz="1600" dirty="0">
                <a:latin typeface="Avenir Book" panose="02000503020000020003" pitchFamily="2" charset="0"/>
              </a:rPr>
              <a:t>Selecciona el concepto:</a:t>
            </a:r>
            <a:br>
              <a:rPr lang="es-ES" sz="1600" dirty="0">
                <a:latin typeface="Avenir Book" panose="02000503020000020003" pitchFamily="2" charset="0"/>
              </a:rPr>
            </a:br>
            <a:r>
              <a:rPr lang="es-ES" sz="1600" b="1" dirty="0">
                <a:latin typeface="Avenir Book" panose="02000503020000020003" pitchFamily="2" charset="0"/>
              </a:rPr>
              <a:t>“TRÁMITE DE TITULACIÓN Y CÉDULA PROFESIONAL ING.”</a:t>
            </a:r>
            <a:endParaRPr lang="es-ES" sz="1600" dirty="0">
              <a:latin typeface="Avenir Book" panose="02000503020000020003" pitchFamily="2" charset="0"/>
            </a:endParaRPr>
          </a:p>
          <a:p>
            <a:pPr marL="800100" lvl="1" indent="-342900">
              <a:buFont typeface="+mj-lt"/>
              <a:buAutoNum type="arabicPeriod"/>
            </a:pPr>
            <a:r>
              <a:rPr lang="es-ES" sz="1600" dirty="0">
                <a:latin typeface="Avenir Book" panose="02000503020000020003" pitchFamily="2" charset="0"/>
              </a:rPr>
              <a:t>Descarga el recibo y realiza el pago en el </a:t>
            </a:r>
            <a:r>
              <a:rPr lang="es-ES" sz="1600" b="1" dirty="0">
                <a:latin typeface="Avenir Book" panose="02000503020000020003" pitchFamily="2" charset="0"/>
              </a:rPr>
              <a:t>banco autorizado</a:t>
            </a:r>
            <a:r>
              <a:rPr lang="es-ES" sz="1600" dirty="0">
                <a:latin typeface="Avenir Book" panose="02000503020000020003" pitchFamily="2" charset="0"/>
              </a:rPr>
              <a:t>:</a:t>
            </a:r>
          </a:p>
          <a:p>
            <a:pPr marL="1200150" lvl="2" indent="-285750">
              <a:buFont typeface="Arial" panose="020B0604020202020204" pitchFamily="34" charset="0"/>
              <a:buChar char="•"/>
            </a:pPr>
            <a:r>
              <a:rPr lang="es-ES" sz="1600" b="1" dirty="0">
                <a:latin typeface="Avenir Book" panose="02000503020000020003" pitchFamily="2" charset="0"/>
              </a:rPr>
              <a:t>Monto:</a:t>
            </a:r>
            <a:r>
              <a:rPr lang="es-ES" sz="1600" dirty="0">
                <a:latin typeface="Avenir Book" panose="02000503020000020003" pitchFamily="2" charset="0"/>
              </a:rPr>
              <a:t> 20.26 UMA’s ≈ </a:t>
            </a:r>
            <a:r>
              <a:rPr lang="es-ES" sz="1600" b="1" dirty="0">
                <a:solidFill>
                  <a:srgbClr val="C00000"/>
                </a:solidFill>
                <a:latin typeface="Avenir Book" panose="02000503020000020003" pitchFamily="2" charset="0"/>
              </a:rPr>
              <a:t>$2,292.00 M.N.</a:t>
            </a:r>
            <a:br>
              <a:rPr lang="es-ES" sz="1600" dirty="0">
                <a:solidFill>
                  <a:srgbClr val="C00000"/>
                </a:solidFill>
                <a:latin typeface="Avenir Book" panose="02000503020000020003" pitchFamily="2" charset="0"/>
              </a:rPr>
            </a:br>
            <a:r>
              <a:rPr lang="es-ES" sz="1600" b="1" dirty="0">
                <a:solidFill>
                  <a:srgbClr val="C00000"/>
                </a:solidFill>
                <a:latin typeface="Avenir Book" panose="02000503020000020003" pitchFamily="2" charset="0"/>
              </a:rPr>
              <a:t>⚠️</a:t>
            </a:r>
            <a:r>
              <a:rPr lang="es-ES" sz="1600" dirty="0">
                <a:solidFill>
                  <a:srgbClr val="08406F"/>
                </a:solidFill>
                <a:latin typeface="Avenir Book" panose="02000503020000020003" pitchFamily="2" charset="0"/>
              </a:rPr>
              <a:t> Nota: El valor de la UMA se actualiza cada año y este pago </a:t>
            </a:r>
            <a:r>
              <a:rPr lang="es-ES" sz="1600" b="1" dirty="0">
                <a:solidFill>
                  <a:srgbClr val="08406F"/>
                </a:solidFill>
                <a:latin typeface="Avenir Book" panose="02000503020000020003" pitchFamily="2" charset="0"/>
              </a:rPr>
              <a:t>no incluye</a:t>
            </a:r>
            <a:r>
              <a:rPr lang="es-ES" sz="1600" dirty="0">
                <a:solidFill>
                  <a:srgbClr val="08406F"/>
                </a:solidFill>
                <a:latin typeface="Avenir Book" panose="02000503020000020003" pitchFamily="2" charset="0"/>
              </a:rPr>
              <a:t> el costo de la </a:t>
            </a:r>
            <a:r>
              <a:rPr lang="es-ES" sz="1600" b="1" dirty="0">
                <a:solidFill>
                  <a:srgbClr val="08406F"/>
                </a:solidFill>
                <a:latin typeface="Avenir Book" panose="02000503020000020003" pitchFamily="2" charset="0"/>
              </a:rPr>
              <a:t>Cédula Profesional</a:t>
            </a:r>
            <a:r>
              <a:rPr lang="es-ES" sz="1600" dirty="0">
                <a:solidFill>
                  <a:srgbClr val="08406F"/>
                </a:solidFill>
                <a:latin typeface="Avenir Book" panose="02000503020000020003" pitchFamily="2" charset="0"/>
              </a:rPr>
              <a:t>.</a:t>
            </a:r>
          </a:p>
          <a:p>
            <a:pPr algn="just" eaLnBrk="0" hangingPunct="0">
              <a:spcBef>
                <a:spcPts val="110"/>
              </a:spcBef>
              <a:tabLst>
                <a:tab pos="457200" algn="l"/>
              </a:tabLst>
              <a:defRPr/>
            </a:pPr>
            <a:endParaRPr lang="es-ES" sz="1600" dirty="0">
              <a:latin typeface="Avenir Book" panose="02000503020000020003" pitchFamily="2" charset="0"/>
            </a:endParaRPr>
          </a:p>
        </p:txBody>
      </p:sp>
      <p:pic>
        <p:nvPicPr>
          <p:cNvPr id="2050" name="Picture 2" descr="Proceso - Iconos gratis de ui">
            <a:extLst>
              <a:ext uri="{FF2B5EF4-FFF2-40B4-BE49-F238E27FC236}">
                <a16:creationId xmlns:a16="http://schemas.microsoft.com/office/drawing/2014/main" id="{20D0070B-4DAA-42FF-92C0-EC7E03982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643" y="2523070"/>
            <a:ext cx="2479979" cy="2479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457005"/>
      </p:ext>
    </p:extLst>
  </p:cSld>
  <p:clrMapOvr>
    <a:masterClrMapping/>
  </p:clrMapOvr>
</p:sld>
</file>

<file path=ppt/theme/theme1.xml><?xml version="1.0" encoding="utf-8"?>
<a:theme xmlns:a="http://schemas.openxmlformats.org/drawingml/2006/main" name="UT-azul">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azul" id="{8DDCD815-AC2D-AD40-B003-351D3B61D58D}" vid="{51B3ECC4-C215-4442-BA75-0BEB21B3B6AA}"/>
    </a:ext>
  </a:extLst>
</a:theme>
</file>

<file path=docProps/app.xml><?xml version="1.0" encoding="utf-8"?>
<Properties xmlns="http://schemas.openxmlformats.org/officeDocument/2006/extended-properties" xmlns:vt="http://schemas.openxmlformats.org/officeDocument/2006/docPropsVTypes">
  <Template>UT-azul</Template>
  <TotalTime>2056</TotalTime>
  <Words>2301</Words>
  <Application>Microsoft Office PowerPoint</Application>
  <PresentationFormat>Personalizado</PresentationFormat>
  <Paragraphs>237</Paragraphs>
  <Slides>20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Arial</vt:lpstr>
      <vt:lpstr>Avenir Black</vt:lpstr>
      <vt:lpstr>Avenir Book</vt:lpstr>
      <vt:lpstr>Avenir Heavy</vt:lpstr>
      <vt:lpstr>Avenir Medium</vt:lpstr>
      <vt:lpstr>Calibri</vt:lpstr>
      <vt:lpstr>Courier New</vt:lpstr>
      <vt:lpstr>Wingdings</vt:lpstr>
      <vt:lpstr>UT-azul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Adan Ugalde Osornio</cp:lastModifiedBy>
  <cp:revision>122</cp:revision>
  <cp:lastPrinted>2024-10-09T16:39:21Z</cp:lastPrinted>
  <dcterms:created xsi:type="dcterms:W3CDTF">2021-10-11T14:30:24Z</dcterms:created>
  <dcterms:modified xsi:type="dcterms:W3CDTF">2025-10-24T15:21:38Z</dcterms:modified>
</cp:coreProperties>
</file>